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4"/>
  </p:sldMasterIdLst>
  <p:sldIdLst>
    <p:sldId id="256" r:id="rId5"/>
    <p:sldId id="260" r:id="rId6"/>
    <p:sldId id="268" r:id="rId7"/>
    <p:sldId id="284" r:id="rId8"/>
    <p:sldId id="278" r:id="rId9"/>
    <p:sldId id="269" r:id="rId10"/>
    <p:sldId id="281" r:id="rId11"/>
    <p:sldId id="280" r:id="rId12"/>
    <p:sldId id="282" r:id="rId13"/>
    <p:sldId id="273" r:id="rId14"/>
    <p:sldId id="274" r:id="rId15"/>
    <p:sldId id="279" r:id="rId16"/>
    <p:sldId id="283" r:id="rId17"/>
    <p:sldId id="267" r:id="rId18"/>
    <p:sldId id="271" r:id="rId19"/>
    <p:sldId id="276" r:id="rId20"/>
    <p:sldId id="277" r:id="rId21"/>
    <p:sldId id="275"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D0E4"/>
    <a:srgbClr val="EEEFF7"/>
    <a:srgbClr val="D1D1E6"/>
    <a:srgbClr val="39677E"/>
    <a:srgbClr val="F0F1F9"/>
    <a:srgbClr val="042D3F"/>
    <a:srgbClr val="144C65"/>
    <a:srgbClr val="04202E"/>
    <a:srgbClr val="0437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12"/>
    <p:restoredTop sz="95597" autoAdjust="0"/>
  </p:normalViewPr>
  <p:slideViewPr>
    <p:cSldViewPr showGuides="1">
      <p:cViewPr varScale="1">
        <p:scale>
          <a:sx n="68" d="100"/>
          <a:sy n="68" d="100"/>
        </p:scale>
        <p:origin x="1061" y="67"/>
      </p:cViewPr>
      <p:guideLst>
        <p:guide orient="horz" pos="2160"/>
        <p:guide pos="3840"/>
      </p:guideLst>
    </p:cSldViewPr>
  </p:slideViewPr>
  <p:notesTextViewPr>
    <p:cViewPr>
      <p:scale>
        <a:sx n="1" d="1"/>
        <a:sy n="1" d="1"/>
      </p:scale>
      <p:origin x="0" y="0"/>
    </p:cViewPr>
  </p:notesTextViewPr>
  <p:sorterViewPr>
    <p:cViewPr>
      <p:scale>
        <a:sx n="100" d="100"/>
        <a:sy n="100" d="100"/>
      </p:scale>
      <p:origin x="0" y="-1315"/>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95000"/>
                    <a:lumOff val="5000"/>
                  </a:schemeClr>
                </a:solidFill>
                <a:latin typeface="+mn-lt"/>
                <a:ea typeface="+mn-ea"/>
                <a:cs typeface="+mn-cs"/>
              </a:defRPr>
            </a:pPr>
            <a:r>
              <a:rPr lang="en-US" dirty="0"/>
              <a:t>Mortality unit </a:t>
            </a:r>
            <a:r>
              <a:rPr lang="en-US" dirty="0" smtClean="0"/>
              <a:t>costs</a:t>
            </a:r>
            <a:endParaRPr lang="en-US"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95000"/>
                  <a:lumOff val="5000"/>
                </a:schemeClr>
              </a:solidFill>
              <a:latin typeface="+mn-lt"/>
              <a:ea typeface="+mn-ea"/>
              <a:cs typeface="+mn-cs"/>
            </a:defRPr>
          </a:pPr>
          <a:endParaRPr lang="en-US"/>
        </a:p>
      </c:txPr>
    </c:title>
    <c:autoTitleDeleted val="0"/>
    <c:plotArea>
      <c:layout/>
      <c:barChart>
        <c:barDir val="col"/>
        <c:grouping val="clustered"/>
        <c:varyColors val="0"/>
        <c:ser>
          <c:idx val="2"/>
          <c:order val="0"/>
          <c:tx>
            <c:v>VSL</c:v>
          </c:tx>
          <c:spPr>
            <a:solidFill>
              <a:srgbClr val="4EA72E"/>
            </a:solidFill>
            <a:ln>
              <a:noFill/>
            </a:ln>
            <a:effectLst/>
          </c:spPr>
          <c:invertIfNegative val="0"/>
          <c:cat>
            <c:strRef>
              <c:f>Valuation1!$A$3:$A$8</c:f>
              <c:strCache>
                <c:ptCount val="6"/>
                <c:pt idx="0">
                  <c:v>Albania</c:v>
                </c:pt>
                <c:pt idx="1">
                  <c:v>Bosnia and Herzegovina</c:v>
                </c:pt>
                <c:pt idx="2">
                  <c:v>Kosovo</c:v>
                </c:pt>
                <c:pt idx="3">
                  <c:v>Montenegro</c:v>
                </c:pt>
                <c:pt idx="4">
                  <c:v>North Macedonia</c:v>
                </c:pt>
                <c:pt idx="5">
                  <c:v>Serbia</c:v>
                </c:pt>
              </c:strCache>
            </c:strRef>
          </c:cat>
          <c:val>
            <c:numRef>
              <c:f>Valuation1!$D$3:$D$8</c:f>
              <c:numCache>
                <c:formatCode>_-* #,##0_-;\-* #,##0_-;_-* "-"??_-;_-@_-</c:formatCode>
                <c:ptCount val="6"/>
                <c:pt idx="0">
                  <c:v>1364477.0961794616</c:v>
                </c:pt>
                <c:pt idx="1">
                  <c:v>1394884.9998966288</c:v>
                </c:pt>
                <c:pt idx="2">
                  <c:v>1058167.1612466094</c:v>
                </c:pt>
                <c:pt idx="3">
                  <c:v>2406008.5494166189</c:v>
                </c:pt>
                <c:pt idx="4">
                  <c:v>1694354.9081603368</c:v>
                </c:pt>
                <c:pt idx="5">
                  <c:v>2171179.7094424497</c:v>
                </c:pt>
              </c:numCache>
            </c:numRef>
          </c:val>
          <c:extLst>
            <c:ext xmlns:c16="http://schemas.microsoft.com/office/drawing/2014/chart" uri="{C3380CC4-5D6E-409C-BE32-E72D297353CC}">
              <c16:uniqueId val="{00000000-6F3F-4515-AD81-11FDCC1B743F}"/>
            </c:ext>
          </c:extLst>
        </c:ser>
        <c:ser>
          <c:idx val="3"/>
          <c:order val="1"/>
          <c:tx>
            <c:v>VOLY</c:v>
          </c:tx>
          <c:spPr>
            <a:solidFill>
              <a:schemeClr val="accent1">
                <a:lumMod val="75000"/>
              </a:schemeClr>
            </a:solidFill>
            <a:ln>
              <a:noFill/>
            </a:ln>
            <a:effectLst/>
          </c:spPr>
          <c:invertIfNegative val="0"/>
          <c:cat>
            <c:strRef>
              <c:f>Valuation1!$A$3:$A$8</c:f>
              <c:strCache>
                <c:ptCount val="6"/>
                <c:pt idx="0">
                  <c:v>Albania</c:v>
                </c:pt>
                <c:pt idx="1">
                  <c:v>Bosnia and Herzegovina</c:v>
                </c:pt>
                <c:pt idx="2">
                  <c:v>Kosovo</c:v>
                </c:pt>
                <c:pt idx="3">
                  <c:v>Montenegro</c:v>
                </c:pt>
                <c:pt idx="4">
                  <c:v>North Macedonia</c:v>
                </c:pt>
                <c:pt idx="5">
                  <c:v>Serbia</c:v>
                </c:pt>
              </c:strCache>
            </c:strRef>
          </c:cat>
          <c:val>
            <c:numRef>
              <c:f>Valuation1!$J$11:$J$16</c:f>
              <c:numCache>
                <c:formatCode>_-* #,##0_-;\-* #,##0_-;_-* "-"??_-;_-@_-</c:formatCode>
                <c:ptCount val="6"/>
                <c:pt idx="0">
                  <c:v>59030.523757797353</c:v>
                </c:pt>
                <c:pt idx="1">
                  <c:v>60346.041979266251</c:v>
                </c:pt>
                <c:pt idx="2">
                  <c:v>45778.827601129204</c:v>
                </c:pt>
                <c:pt idx="3">
                  <c:v>104089.65107254624</c:v>
                </c:pt>
                <c:pt idx="4">
                  <c:v>73301.822317393046</c:v>
                </c:pt>
                <c:pt idx="5">
                  <c:v>93930.397058004688</c:v>
                </c:pt>
              </c:numCache>
            </c:numRef>
          </c:val>
          <c:extLst>
            <c:ext xmlns:c16="http://schemas.microsoft.com/office/drawing/2014/chart" uri="{C3380CC4-5D6E-409C-BE32-E72D297353CC}">
              <c16:uniqueId val="{00000001-6F3F-4515-AD81-11FDCC1B743F}"/>
            </c:ext>
          </c:extLst>
        </c:ser>
        <c:dLbls>
          <c:showLegendKey val="0"/>
          <c:showVal val="0"/>
          <c:showCatName val="0"/>
          <c:showSerName val="0"/>
          <c:showPercent val="0"/>
          <c:showBubbleSize val="0"/>
        </c:dLbls>
        <c:gapWidth val="219"/>
        <c:overlap val="-27"/>
        <c:axId val="910424479"/>
        <c:axId val="910404511"/>
        <c:extLst/>
      </c:barChart>
      <c:catAx>
        <c:axId val="9104244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mn-lt"/>
                <a:ea typeface="+mn-ea"/>
                <a:cs typeface="+mn-cs"/>
              </a:defRPr>
            </a:pPr>
            <a:endParaRPr lang="en-US"/>
          </a:p>
        </c:txPr>
        <c:crossAx val="910404511"/>
        <c:crosses val="autoZero"/>
        <c:auto val="1"/>
        <c:lblAlgn val="ctr"/>
        <c:lblOffset val="100"/>
        <c:noMultiLvlLbl val="0"/>
      </c:catAx>
      <c:valAx>
        <c:axId val="910404511"/>
        <c:scaling>
          <c:logBase val="10"/>
          <c:orientation val="minMax"/>
          <c:min val="1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95000"/>
                        <a:lumOff val="5000"/>
                      </a:schemeClr>
                    </a:solidFill>
                    <a:latin typeface="+mn-lt"/>
                    <a:ea typeface="+mn-ea"/>
                    <a:cs typeface="+mn-cs"/>
                  </a:defRPr>
                </a:pPr>
                <a:r>
                  <a:rPr lang="en-US"/>
                  <a:t>EUR 2019</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95000"/>
                      <a:lumOff val="5000"/>
                    </a:schemeClr>
                  </a:solidFill>
                  <a:latin typeface="+mn-lt"/>
                  <a:ea typeface="+mn-ea"/>
                  <a:cs typeface="+mn-cs"/>
                </a:defRPr>
              </a:pPr>
              <a:endParaRPr lang="en-US"/>
            </a:p>
          </c:txPr>
        </c:title>
        <c:numFmt formatCode="_-* #,##0_-;\-* #,##0_-;_-* &quot;-&quot;??_-;_-@_-"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mn-lt"/>
                <a:ea typeface="+mn-ea"/>
                <a:cs typeface="+mn-cs"/>
              </a:defRPr>
            </a:pPr>
            <a:endParaRPr lang="en-US"/>
          </a:p>
        </c:txPr>
        <c:crossAx val="910424479"/>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95000"/>
                  <a:lumOff val="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solidFill>
            <a:schemeClr val="tx1">
              <a:lumMod val="95000"/>
              <a:lumOff val="5000"/>
            </a:schemeClr>
          </a:solidFill>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0" i="0" u="none" strike="noStrike" kern="1200" spc="0" baseline="0">
                <a:solidFill>
                  <a:schemeClr val="tx1">
                    <a:lumMod val="95000"/>
                    <a:lumOff val="5000"/>
                  </a:schemeClr>
                </a:solidFill>
                <a:latin typeface="+mn-lt"/>
                <a:ea typeface="+mn-ea"/>
                <a:cs typeface="+mn-cs"/>
              </a:defRPr>
            </a:pPr>
            <a:r>
              <a:rPr lang="en-US"/>
              <a:t>PM2.5 CRF Mortality rate</a:t>
            </a:r>
          </a:p>
        </c:rich>
      </c:tx>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95000"/>
                  <a:lumOff val="5000"/>
                </a:schemeClr>
              </a:solidFill>
              <a:latin typeface="+mn-lt"/>
              <a:ea typeface="+mn-ea"/>
              <a:cs typeface="+mn-cs"/>
            </a:defRPr>
          </a:pPr>
          <a:endParaRPr lang="en-US"/>
        </a:p>
      </c:txPr>
    </c:title>
    <c:autoTitleDeleted val="0"/>
    <c:plotArea>
      <c:layout/>
      <c:barChart>
        <c:barDir val="col"/>
        <c:grouping val="clustered"/>
        <c:varyColors val="0"/>
        <c:ser>
          <c:idx val="0"/>
          <c:order val="0"/>
          <c:tx>
            <c:strRef>
              <c:f>'PM25'!$BT$42</c:f>
              <c:strCache>
                <c:ptCount val="1"/>
                <c:pt idx="0">
                  <c:v>central</c:v>
                </c:pt>
              </c:strCache>
            </c:strRef>
          </c:tx>
          <c:spPr>
            <a:solidFill>
              <a:srgbClr val="FFC000"/>
            </a:solidFill>
            <a:ln>
              <a:noFill/>
            </a:ln>
            <a:effectLst/>
          </c:spPr>
          <c:invertIfNegative val="0"/>
          <c:errBars>
            <c:errBarType val="both"/>
            <c:errValType val="cust"/>
            <c:noEndCap val="0"/>
            <c:plus>
              <c:numRef>
                <c:f>'PM25'!$BV$72:$BV$97</c:f>
                <c:numCache>
                  <c:formatCode>General</c:formatCode>
                  <c:ptCount val="26"/>
                  <c:pt idx="0">
                    <c:v>3.6169143527701308</c:v>
                  </c:pt>
                  <c:pt idx="1">
                    <c:v>4.9011791518876962</c:v>
                  </c:pt>
                  <c:pt idx="2">
                    <c:v>5.3405761275179131</c:v>
                  </c:pt>
                  <c:pt idx="3">
                    <c:v>7.5284854973362201</c:v>
                  </c:pt>
                  <c:pt idx="4">
                    <c:v>11.059582308185455</c:v>
                  </c:pt>
                  <c:pt idx="5">
                    <c:v>12.674497621449405</c:v>
                  </c:pt>
                  <c:pt idx="6">
                    <c:v>12.775253516621547</c:v>
                  </c:pt>
                  <c:pt idx="7">
                    <c:v>14.754387950216625</c:v>
                  </c:pt>
                  <c:pt idx="8">
                    <c:v>16.572125780451842</c:v>
                  </c:pt>
                  <c:pt idx="9">
                    <c:v>18.241078953137418</c:v>
                  </c:pt>
                  <c:pt idx="10">
                    <c:v>18.602775969701781</c:v>
                  </c:pt>
                  <c:pt idx="11">
                    <c:v>18.873634005702343</c:v>
                  </c:pt>
                  <c:pt idx="12">
                    <c:v>19.767991797482154</c:v>
                  </c:pt>
                  <c:pt idx="13">
                    <c:v>21.591462192094269</c:v>
                  </c:pt>
                  <c:pt idx="14">
                    <c:v>22.09790991919408</c:v>
                  </c:pt>
                  <c:pt idx="15">
                    <c:v>22.35214501220733</c:v>
                  </c:pt>
                  <c:pt idx="16">
                    <c:v>21.955090404681869</c:v>
                  </c:pt>
                  <c:pt idx="17">
                    <c:v>22.335240730927438</c:v>
                  </c:pt>
                  <c:pt idx="18">
                    <c:v>24.173131791874397</c:v>
                  </c:pt>
                  <c:pt idx="19">
                    <c:v>24.879150412221492</c:v>
                  </c:pt>
                  <c:pt idx="20">
                    <c:v>24.287927195384754</c:v>
                  </c:pt>
                  <c:pt idx="21">
                    <c:v>27.191206272770671</c:v>
                  </c:pt>
                  <c:pt idx="22">
                    <c:v>30.355156946827549</c:v>
                  </c:pt>
                  <c:pt idx="23">
                    <c:v>31.441264368163843</c:v>
                  </c:pt>
                  <c:pt idx="24">
                    <c:v>31.953883326365883</c:v>
                  </c:pt>
                  <c:pt idx="25">
                    <c:v>33.388625842070553</c:v>
                  </c:pt>
                </c:numCache>
              </c:numRef>
            </c:plus>
            <c:minus>
              <c:numRef>
                <c:f>'PM25'!$BU$72:$BU$97</c:f>
                <c:numCache>
                  <c:formatCode>General</c:formatCode>
                  <c:ptCount val="26"/>
                  <c:pt idx="0">
                    <c:v>7.3898745085204602</c:v>
                  </c:pt>
                  <c:pt idx="1">
                    <c:v>10.04182584577098</c:v>
                  </c:pt>
                  <c:pt idx="2">
                    <c:v>10.952794830451076</c:v>
                  </c:pt>
                  <c:pt idx="3">
                    <c:v>15.437742093353137</c:v>
                  </c:pt>
                  <c:pt idx="4">
                    <c:v>22.808856991651453</c:v>
                  </c:pt>
                  <c:pt idx="5">
                    <c:v>26.117479382793036</c:v>
                  </c:pt>
                  <c:pt idx="6">
                    <c:v>26.328780644354126</c:v>
                  </c:pt>
                  <c:pt idx="7">
                    <c:v>30.492769687723055</c:v>
                  </c:pt>
                  <c:pt idx="8">
                    <c:v>34.340608276865666</c:v>
                  </c:pt>
                  <c:pt idx="9">
                    <c:v>37.894305387311363</c:v>
                  </c:pt>
                  <c:pt idx="10">
                    <c:v>38.667336901075515</c:v>
                  </c:pt>
                  <c:pt idx="11">
                    <c:v>39.246809249430299</c:v>
                  </c:pt>
                  <c:pt idx="12">
                    <c:v>41.164151727667189</c:v>
                  </c:pt>
                  <c:pt idx="13">
                    <c:v>45.093645694135461</c:v>
                  </c:pt>
                  <c:pt idx="14">
                    <c:v>46.190146005283225</c:v>
                  </c:pt>
                  <c:pt idx="15">
                    <c:v>46.741191226556026</c:v>
                  </c:pt>
                  <c:pt idx="16">
                    <c:v>46.2335917534636</c:v>
                  </c:pt>
                  <c:pt idx="17">
                    <c:v>47.073687790232242</c:v>
                  </c:pt>
                  <c:pt idx="18">
                    <c:v>51.161930767492407</c:v>
                  </c:pt>
                  <c:pt idx="19">
                    <c:v>52.251861988724926</c:v>
                  </c:pt>
                  <c:pt idx="20">
                    <c:v>51.44094585643316</c:v>
                  </c:pt>
                  <c:pt idx="21">
                    <c:v>57.348280800374312</c:v>
                  </c:pt>
                  <c:pt idx="22">
                    <c:v>64.417470494213006</c:v>
                  </c:pt>
                  <c:pt idx="23">
                    <c:v>66.872247718576887</c:v>
                  </c:pt>
                  <c:pt idx="24">
                    <c:v>69.07862935142964</c:v>
                  </c:pt>
                  <c:pt idx="25">
                    <c:v>71.313664070319078</c:v>
                  </c:pt>
                </c:numCache>
              </c:numRef>
            </c:minus>
            <c:spPr>
              <a:noFill/>
              <a:ln w="9525" cap="flat" cmpd="sng" algn="ctr">
                <a:solidFill>
                  <a:schemeClr val="tx1">
                    <a:lumMod val="65000"/>
                    <a:lumOff val="35000"/>
                  </a:schemeClr>
                </a:solidFill>
                <a:round/>
              </a:ln>
              <a:effectLst/>
            </c:spPr>
          </c:errBars>
          <c:cat>
            <c:strRef>
              <c:f>'PM25'!$BS$43:$BS$68</c:f>
              <c:strCache>
                <c:ptCount val="26"/>
                <c:pt idx="0">
                  <c:v>Vlore ALB</c:v>
                </c:pt>
                <c:pt idx="1">
                  <c:v>Durres ALB</c:v>
                </c:pt>
                <c:pt idx="2">
                  <c:v>Tirana ALB</c:v>
                </c:pt>
                <c:pt idx="3">
                  <c:v>Jajce Harmani BIH</c:v>
                </c:pt>
                <c:pt idx="4">
                  <c:v>Banja Luka BIH</c:v>
                </c:pt>
                <c:pt idx="5">
                  <c:v>Hani i Elezit XKX</c:v>
                </c:pt>
                <c:pt idx="6">
                  <c:v>Drenas-Munic. XKX</c:v>
                </c:pt>
                <c:pt idx="7">
                  <c:v>Pristhine XKX</c:v>
                </c:pt>
                <c:pt idx="8">
                  <c:v>Gjilan XKX</c:v>
                </c:pt>
                <c:pt idx="9">
                  <c:v>Novi Sad SRB</c:v>
                </c:pt>
                <c:pt idx="10">
                  <c:v>Prizren XKX</c:v>
                </c:pt>
                <c:pt idx="11">
                  <c:v>Mitrovica XKX</c:v>
                </c:pt>
                <c:pt idx="12">
                  <c:v>Kragujevac SRB</c:v>
                </c:pt>
                <c:pt idx="13">
                  <c:v>Beočin  SRB</c:v>
                </c:pt>
                <c:pt idx="14">
                  <c:v>Peja XKX</c:v>
                </c:pt>
                <c:pt idx="15">
                  <c:v>Beograd 3M SRB</c:v>
                </c:pt>
                <c:pt idx="16">
                  <c:v>Sarajevo BIH</c:v>
                </c:pt>
                <c:pt idx="17">
                  <c:v>Gorazde BIH</c:v>
                </c:pt>
                <c:pt idx="18">
                  <c:v>Zenica BIH</c:v>
                </c:pt>
                <c:pt idx="19">
                  <c:v>Kosjerić SRB</c:v>
                </c:pt>
                <c:pt idx="20">
                  <c:v>Skopje-Karpos MKD</c:v>
                </c:pt>
                <c:pt idx="21">
                  <c:v>Niš SRB</c:v>
                </c:pt>
                <c:pt idx="22">
                  <c:v>Smederevo SRB</c:v>
                </c:pt>
                <c:pt idx="23">
                  <c:v>Zaječar SRB</c:v>
                </c:pt>
                <c:pt idx="24">
                  <c:v>Ilijaš BIH</c:v>
                </c:pt>
                <c:pt idx="25">
                  <c:v>Valjevo SRB</c:v>
                </c:pt>
              </c:strCache>
            </c:strRef>
          </c:cat>
          <c:val>
            <c:numRef>
              <c:f>'PM25'!$BT$43:$BT$68</c:f>
              <c:numCache>
                <c:formatCode>0</c:formatCode>
                <c:ptCount val="26"/>
                <c:pt idx="0">
                  <c:v>30.901781668141233</c:v>
                </c:pt>
                <c:pt idx="1">
                  <c:v>42.239147373540369</c:v>
                </c:pt>
                <c:pt idx="2">
                  <c:v>46.166177482685029</c:v>
                </c:pt>
                <c:pt idx="3">
                  <c:v>65.051095201671203</c:v>
                </c:pt>
                <c:pt idx="4">
                  <c:v>97.284653661502048</c:v>
                </c:pt>
                <c:pt idx="5">
                  <c:v>111.1984519003034</c:v>
                </c:pt>
                <c:pt idx="6">
                  <c:v>112.13135375922707</c:v>
                </c:pt>
                <c:pt idx="7">
                  <c:v>130.6394068360446</c:v>
                </c:pt>
                <c:pt idx="8">
                  <c:v>147.9601408002803</c:v>
                </c:pt>
                <c:pt idx="9">
                  <c:v>164.15246088377953</c:v>
                </c:pt>
                <c:pt idx="10">
                  <c:v>167.70185314590807</c:v>
                </c:pt>
                <c:pt idx="11">
                  <c:v>170.36809985840856</c:v>
                </c:pt>
                <c:pt idx="12">
                  <c:v>179.2278484131381</c:v>
                </c:pt>
                <c:pt idx="13">
                  <c:v>197.58012618606438</c:v>
                </c:pt>
                <c:pt idx="14">
                  <c:v>202.75061875597083</c:v>
                </c:pt>
                <c:pt idx="15">
                  <c:v>205.35504328175253</c:v>
                </c:pt>
                <c:pt idx="16">
                  <c:v>206.22230420235064</c:v>
                </c:pt>
                <c:pt idx="17">
                  <c:v>210.35279859597918</c:v>
                </c:pt>
                <c:pt idx="18">
                  <c:v>230.72157898297721</c:v>
                </c:pt>
                <c:pt idx="19">
                  <c:v>231.72683468814975</c:v>
                </c:pt>
                <c:pt idx="20">
                  <c:v>232.33458590889992</c:v>
                </c:pt>
                <c:pt idx="21">
                  <c:v>256.65580231427759</c:v>
                </c:pt>
                <c:pt idx="22">
                  <c:v>292.19274235778391</c:v>
                </c:pt>
                <c:pt idx="23">
                  <c:v>304.81980116229977</c:v>
                </c:pt>
                <c:pt idx="24">
                  <c:v>326.39844202695264</c:v>
                </c:pt>
                <c:pt idx="25">
                  <c:v>328.08050831565021</c:v>
                </c:pt>
              </c:numCache>
            </c:numRef>
          </c:val>
          <c:extLst>
            <c:ext xmlns:c16="http://schemas.microsoft.com/office/drawing/2014/chart" uri="{C3380CC4-5D6E-409C-BE32-E72D297353CC}">
              <c16:uniqueId val="{00000000-AE80-4C91-9C0A-1D3D9E02F396}"/>
            </c:ext>
          </c:extLst>
        </c:ser>
        <c:dLbls>
          <c:showLegendKey val="0"/>
          <c:showVal val="0"/>
          <c:showCatName val="0"/>
          <c:showSerName val="0"/>
          <c:showPercent val="0"/>
          <c:showBubbleSize val="0"/>
        </c:dLbls>
        <c:gapWidth val="219"/>
        <c:axId val="735604800"/>
        <c:axId val="735609376"/>
      </c:barChart>
      <c:lineChart>
        <c:grouping val="standard"/>
        <c:varyColors val="0"/>
        <c:ser>
          <c:idx val="1"/>
          <c:order val="1"/>
          <c:tx>
            <c:strRef>
              <c:f>'PM25'!$BU$42</c:f>
              <c:strCache>
                <c:ptCount val="1"/>
                <c:pt idx="0">
                  <c:v>lower</c:v>
                </c:pt>
              </c:strCache>
            </c:strRef>
          </c:tx>
          <c:spPr>
            <a:ln w="28575" cap="rnd">
              <a:noFill/>
              <a:round/>
            </a:ln>
            <a:effectLst/>
          </c:spPr>
          <c:marker>
            <c:symbol val="triangle"/>
            <c:size val="5"/>
            <c:spPr>
              <a:solidFill>
                <a:srgbClr val="FF0000"/>
              </a:solidFill>
              <a:ln w="9525">
                <a:noFill/>
              </a:ln>
              <a:effectLst/>
            </c:spPr>
          </c:marker>
          <c:cat>
            <c:strRef>
              <c:f>'PM25'!$BS$43:$BS$68</c:f>
              <c:strCache>
                <c:ptCount val="26"/>
                <c:pt idx="0">
                  <c:v>Vlore ALB</c:v>
                </c:pt>
                <c:pt idx="1">
                  <c:v>Durres ALB</c:v>
                </c:pt>
                <c:pt idx="2">
                  <c:v>Tirana ALB</c:v>
                </c:pt>
                <c:pt idx="3">
                  <c:v>Jajce Harmani BIH</c:v>
                </c:pt>
                <c:pt idx="4">
                  <c:v>Banja Luka BIH</c:v>
                </c:pt>
                <c:pt idx="5">
                  <c:v>Hani i Elezit XKX</c:v>
                </c:pt>
                <c:pt idx="6">
                  <c:v>Drenas-Munic. XKX</c:v>
                </c:pt>
                <c:pt idx="7">
                  <c:v>Pristhine XKX</c:v>
                </c:pt>
                <c:pt idx="8">
                  <c:v>Gjilan XKX</c:v>
                </c:pt>
                <c:pt idx="9">
                  <c:v>Novi Sad SRB</c:v>
                </c:pt>
                <c:pt idx="10">
                  <c:v>Prizren XKX</c:v>
                </c:pt>
                <c:pt idx="11">
                  <c:v>Mitrovica XKX</c:v>
                </c:pt>
                <c:pt idx="12">
                  <c:v>Kragujevac SRB</c:v>
                </c:pt>
                <c:pt idx="13">
                  <c:v>Beočin  SRB</c:v>
                </c:pt>
                <c:pt idx="14">
                  <c:v>Peja XKX</c:v>
                </c:pt>
                <c:pt idx="15">
                  <c:v>Beograd 3M SRB</c:v>
                </c:pt>
                <c:pt idx="16">
                  <c:v>Sarajevo BIH</c:v>
                </c:pt>
                <c:pt idx="17">
                  <c:v>Gorazde BIH</c:v>
                </c:pt>
                <c:pt idx="18">
                  <c:v>Zenica BIH</c:v>
                </c:pt>
                <c:pt idx="19">
                  <c:v>Kosjerić SRB</c:v>
                </c:pt>
                <c:pt idx="20">
                  <c:v>Skopje-Karpos MKD</c:v>
                </c:pt>
                <c:pt idx="21">
                  <c:v>Niš SRB</c:v>
                </c:pt>
                <c:pt idx="22">
                  <c:v>Smederevo SRB</c:v>
                </c:pt>
                <c:pt idx="23">
                  <c:v>Zaječar SRB</c:v>
                </c:pt>
                <c:pt idx="24">
                  <c:v>Ilijaš BIH</c:v>
                </c:pt>
                <c:pt idx="25">
                  <c:v>Valjevo SRB</c:v>
                </c:pt>
              </c:strCache>
            </c:strRef>
          </c:cat>
          <c:val>
            <c:numRef>
              <c:f>'PM25'!$BU$43:$BU$68</c:f>
              <c:numCache>
                <c:formatCode>0</c:formatCode>
                <c:ptCount val="26"/>
                <c:pt idx="0">
                  <c:v>23.511907159620772</c:v>
                </c:pt>
                <c:pt idx="1">
                  <c:v>32.19732152776939</c:v>
                </c:pt>
                <c:pt idx="2">
                  <c:v>35.213382652233953</c:v>
                </c:pt>
                <c:pt idx="3">
                  <c:v>49.613353108318066</c:v>
                </c:pt>
                <c:pt idx="4">
                  <c:v>74.475796669850595</c:v>
                </c:pt>
                <c:pt idx="5">
                  <c:v>85.080972517510361</c:v>
                </c:pt>
                <c:pt idx="6">
                  <c:v>85.802573114872942</c:v>
                </c:pt>
                <c:pt idx="7">
                  <c:v>100.14663714832155</c:v>
                </c:pt>
                <c:pt idx="8">
                  <c:v>113.61953252341463</c:v>
                </c:pt>
                <c:pt idx="9">
                  <c:v>126.25815549646816</c:v>
                </c:pt>
                <c:pt idx="10">
                  <c:v>129.03451624483256</c:v>
                </c:pt>
                <c:pt idx="11">
                  <c:v>131.12129060897826</c:v>
                </c:pt>
                <c:pt idx="12">
                  <c:v>138.06369668547092</c:v>
                </c:pt>
                <c:pt idx="13">
                  <c:v>152.48648049192892</c:v>
                </c:pt>
                <c:pt idx="14">
                  <c:v>156.56047275068761</c:v>
                </c:pt>
                <c:pt idx="15">
                  <c:v>158.6138520551965</c:v>
                </c:pt>
                <c:pt idx="16">
                  <c:v>159.98871244888704</c:v>
                </c:pt>
                <c:pt idx="17">
                  <c:v>163.27911080574694</c:v>
                </c:pt>
                <c:pt idx="18">
                  <c:v>179.5596482154848</c:v>
                </c:pt>
                <c:pt idx="19">
                  <c:v>179.47497269942482</c:v>
                </c:pt>
                <c:pt idx="20">
                  <c:v>180.89364005246676</c:v>
                </c:pt>
                <c:pt idx="21">
                  <c:v>199.30752151390328</c:v>
                </c:pt>
                <c:pt idx="22">
                  <c:v>227.77527186357091</c:v>
                </c:pt>
                <c:pt idx="23">
                  <c:v>237.94755344372288</c:v>
                </c:pt>
                <c:pt idx="24">
                  <c:v>257.319812675523</c:v>
                </c:pt>
                <c:pt idx="25">
                  <c:v>256.76684424533113</c:v>
                </c:pt>
              </c:numCache>
            </c:numRef>
          </c:val>
          <c:smooth val="0"/>
          <c:extLst>
            <c:ext xmlns:c16="http://schemas.microsoft.com/office/drawing/2014/chart" uri="{C3380CC4-5D6E-409C-BE32-E72D297353CC}">
              <c16:uniqueId val="{00000001-AE80-4C91-9C0A-1D3D9E02F396}"/>
            </c:ext>
          </c:extLst>
        </c:ser>
        <c:ser>
          <c:idx val="2"/>
          <c:order val="2"/>
          <c:tx>
            <c:strRef>
              <c:f>'PM25'!$BV$42</c:f>
              <c:strCache>
                <c:ptCount val="1"/>
                <c:pt idx="0">
                  <c:v>upper</c:v>
                </c:pt>
              </c:strCache>
            </c:strRef>
          </c:tx>
          <c:spPr>
            <a:ln w="28575" cap="rnd">
              <a:noFill/>
              <a:round/>
            </a:ln>
            <a:effectLst/>
          </c:spPr>
          <c:marker>
            <c:symbol val="circle"/>
            <c:size val="5"/>
            <c:spPr>
              <a:solidFill>
                <a:srgbClr val="FF0000"/>
              </a:solidFill>
              <a:ln w="9525">
                <a:noFill/>
              </a:ln>
              <a:effectLst/>
            </c:spPr>
          </c:marker>
          <c:cat>
            <c:strRef>
              <c:f>'PM25'!$BS$43:$BS$68</c:f>
              <c:strCache>
                <c:ptCount val="26"/>
                <c:pt idx="0">
                  <c:v>Vlore ALB</c:v>
                </c:pt>
                <c:pt idx="1">
                  <c:v>Durres ALB</c:v>
                </c:pt>
                <c:pt idx="2">
                  <c:v>Tirana ALB</c:v>
                </c:pt>
                <c:pt idx="3">
                  <c:v>Jajce Harmani BIH</c:v>
                </c:pt>
                <c:pt idx="4">
                  <c:v>Banja Luka BIH</c:v>
                </c:pt>
                <c:pt idx="5">
                  <c:v>Hani i Elezit XKX</c:v>
                </c:pt>
                <c:pt idx="6">
                  <c:v>Drenas-Munic. XKX</c:v>
                </c:pt>
                <c:pt idx="7">
                  <c:v>Pristhine XKX</c:v>
                </c:pt>
                <c:pt idx="8">
                  <c:v>Gjilan XKX</c:v>
                </c:pt>
                <c:pt idx="9">
                  <c:v>Novi Sad SRB</c:v>
                </c:pt>
                <c:pt idx="10">
                  <c:v>Prizren XKX</c:v>
                </c:pt>
                <c:pt idx="11">
                  <c:v>Mitrovica XKX</c:v>
                </c:pt>
                <c:pt idx="12">
                  <c:v>Kragujevac SRB</c:v>
                </c:pt>
                <c:pt idx="13">
                  <c:v>Beočin  SRB</c:v>
                </c:pt>
                <c:pt idx="14">
                  <c:v>Peja XKX</c:v>
                </c:pt>
                <c:pt idx="15">
                  <c:v>Beograd 3M SRB</c:v>
                </c:pt>
                <c:pt idx="16">
                  <c:v>Sarajevo BIH</c:v>
                </c:pt>
                <c:pt idx="17">
                  <c:v>Gorazde BIH</c:v>
                </c:pt>
                <c:pt idx="18">
                  <c:v>Zenica BIH</c:v>
                </c:pt>
                <c:pt idx="19">
                  <c:v>Kosjerić SRB</c:v>
                </c:pt>
                <c:pt idx="20">
                  <c:v>Skopje-Karpos MKD</c:v>
                </c:pt>
                <c:pt idx="21">
                  <c:v>Niš SRB</c:v>
                </c:pt>
                <c:pt idx="22">
                  <c:v>Smederevo SRB</c:v>
                </c:pt>
                <c:pt idx="23">
                  <c:v>Zaječar SRB</c:v>
                </c:pt>
                <c:pt idx="24">
                  <c:v>Ilijaš BIH</c:v>
                </c:pt>
                <c:pt idx="25">
                  <c:v>Valjevo SRB</c:v>
                </c:pt>
              </c:strCache>
            </c:strRef>
          </c:cat>
          <c:val>
            <c:numRef>
              <c:f>'PM25'!$BV$43:$BV$68</c:f>
              <c:numCache>
                <c:formatCode>0</c:formatCode>
                <c:ptCount val="26"/>
                <c:pt idx="0">
                  <c:v>34.518696020911364</c:v>
                </c:pt>
                <c:pt idx="1">
                  <c:v>47.140326525428065</c:v>
                </c:pt>
                <c:pt idx="2">
                  <c:v>51.506753610202942</c:v>
                </c:pt>
                <c:pt idx="3">
                  <c:v>72.579580699007423</c:v>
                </c:pt>
                <c:pt idx="4">
                  <c:v>108.3442359696875</c:v>
                </c:pt>
                <c:pt idx="5">
                  <c:v>123.8729495217528</c:v>
                </c:pt>
                <c:pt idx="6">
                  <c:v>124.90660727584861</c:v>
                </c:pt>
                <c:pt idx="7">
                  <c:v>145.39379478626122</c:v>
                </c:pt>
                <c:pt idx="8">
                  <c:v>164.53226658073214</c:v>
                </c:pt>
                <c:pt idx="9">
                  <c:v>182.39353983691694</c:v>
                </c:pt>
                <c:pt idx="10">
                  <c:v>186.30462911560986</c:v>
                </c:pt>
                <c:pt idx="11">
                  <c:v>189.2417338641109</c:v>
                </c:pt>
                <c:pt idx="12">
                  <c:v>198.99584021062026</c:v>
                </c:pt>
                <c:pt idx="13">
                  <c:v>219.17158837815865</c:v>
                </c:pt>
                <c:pt idx="14">
                  <c:v>224.84852867516491</c:v>
                </c:pt>
                <c:pt idx="15">
                  <c:v>227.70718829395986</c:v>
                </c:pt>
                <c:pt idx="16">
                  <c:v>228.17739460703251</c:v>
                </c:pt>
                <c:pt idx="17">
                  <c:v>232.68803932690662</c:v>
                </c:pt>
                <c:pt idx="18">
                  <c:v>254.8947107748516</c:v>
                </c:pt>
                <c:pt idx="19">
                  <c:v>256.60598510037124</c:v>
                </c:pt>
                <c:pt idx="20">
                  <c:v>256.62251310428468</c:v>
                </c:pt>
                <c:pt idx="21">
                  <c:v>283.84700858704826</c:v>
                </c:pt>
                <c:pt idx="22">
                  <c:v>322.54789930461146</c:v>
                </c:pt>
                <c:pt idx="23">
                  <c:v>336.26106553046361</c:v>
                </c:pt>
                <c:pt idx="24">
                  <c:v>358.35232535331852</c:v>
                </c:pt>
                <c:pt idx="25">
                  <c:v>361.46913415772076</c:v>
                </c:pt>
              </c:numCache>
            </c:numRef>
          </c:val>
          <c:smooth val="0"/>
          <c:extLst>
            <c:ext xmlns:c16="http://schemas.microsoft.com/office/drawing/2014/chart" uri="{C3380CC4-5D6E-409C-BE32-E72D297353CC}">
              <c16:uniqueId val="{00000002-AE80-4C91-9C0A-1D3D9E02F396}"/>
            </c:ext>
          </c:extLst>
        </c:ser>
        <c:dLbls>
          <c:showLegendKey val="0"/>
          <c:showVal val="0"/>
          <c:showCatName val="0"/>
          <c:showSerName val="0"/>
          <c:showPercent val="0"/>
          <c:showBubbleSize val="0"/>
        </c:dLbls>
        <c:marker val="1"/>
        <c:smooth val="0"/>
        <c:axId val="735604800"/>
        <c:axId val="735609376"/>
      </c:lineChart>
      <c:catAx>
        <c:axId val="735604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95000"/>
                    <a:lumOff val="5000"/>
                  </a:schemeClr>
                </a:solidFill>
                <a:latin typeface="+mn-lt"/>
                <a:ea typeface="+mn-ea"/>
                <a:cs typeface="+mn-cs"/>
              </a:defRPr>
            </a:pPr>
            <a:endParaRPr lang="en-US"/>
          </a:p>
        </c:txPr>
        <c:crossAx val="735609376"/>
        <c:crosses val="autoZero"/>
        <c:auto val="1"/>
        <c:lblAlgn val="ctr"/>
        <c:lblOffset val="100"/>
        <c:noMultiLvlLbl val="0"/>
      </c:catAx>
      <c:valAx>
        <c:axId val="7356093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95000"/>
                        <a:lumOff val="5000"/>
                      </a:schemeClr>
                    </a:solidFill>
                    <a:latin typeface="+mn-lt"/>
                    <a:ea typeface="+mn-ea"/>
                    <a:cs typeface="+mn-cs"/>
                  </a:defRPr>
                </a:pPr>
                <a:r>
                  <a:rPr lang="en-US"/>
                  <a:t>Mortality per 100,000 inh.</a:t>
                </a:r>
              </a:p>
            </c:rich>
          </c:tx>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95000"/>
                      <a:lumOff val="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95000"/>
                    <a:lumOff val="5000"/>
                  </a:schemeClr>
                </a:solidFill>
                <a:latin typeface="+mn-lt"/>
                <a:ea typeface="+mn-ea"/>
                <a:cs typeface="+mn-cs"/>
              </a:defRPr>
            </a:pPr>
            <a:endParaRPr lang="en-US"/>
          </a:p>
        </c:txPr>
        <c:crossAx val="735604800"/>
        <c:crosses val="autoZero"/>
        <c:crossBetween val="between"/>
      </c:valAx>
      <c:spPr>
        <a:noFill/>
        <a:ln>
          <a:noFill/>
        </a:ln>
        <a:effectLst/>
      </c:spPr>
    </c:plotArea>
    <c:legend>
      <c:legendPos val="t"/>
      <c:layout/>
      <c:overlay val="1"/>
      <c:spPr>
        <a:noFill/>
        <a:ln>
          <a:noFill/>
        </a:ln>
        <a:effectLst/>
      </c:spPr>
      <c:txPr>
        <a:bodyPr rot="0" spcFirstLastPara="1" vertOverflow="ellipsis" vert="horz" wrap="square" anchor="ctr" anchorCtr="1"/>
        <a:lstStyle/>
        <a:p>
          <a:pPr>
            <a:defRPr sz="1200" b="0" i="0" u="none" strike="noStrike" kern="1200" baseline="0">
              <a:solidFill>
                <a:schemeClr val="tx1">
                  <a:lumMod val="95000"/>
                  <a:lumOff val="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sz="1200">
          <a:solidFill>
            <a:schemeClr val="tx1">
              <a:lumMod val="95000"/>
              <a:lumOff val="5000"/>
            </a:schemeClr>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C18946-564D-47CA-B312-D365C228964D}" type="doc">
      <dgm:prSet loTypeId="urn:microsoft.com/office/officeart/2005/8/layout/hierarchy3" loCatId="hierarchy" qsTypeId="urn:microsoft.com/office/officeart/2005/8/quickstyle/simple1" qsCatId="simple" csTypeId="urn:microsoft.com/office/officeart/2005/8/colors/accent0_3" csCatId="mainScheme" phldr="1"/>
      <dgm:spPr/>
      <dgm:t>
        <a:bodyPr/>
        <a:lstStyle/>
        <a:p>
          <a:endParaRPr lang="it-IT"/>
        </a:p>
      </dgm:t>
    </dgm:pt>
    <dgm:pt modelId="{74656B67-AFDB-4230-AD1D-C99C907212FD}">
      <dgm:prSet phldrT="[Testo]" custT="1"/>
      <dgm:spPr>
        <a:xfrm>
          <a:off x="933099" y="334862"/>
          <a:ext cx="1727214" cy="895855"/>
        </a:xfrm>
        <a:prstGeom prst="roundRect">
          <a:avLst>
            <a:gd name="adj" fmla="val 10000"/>
          </a:avLst>
        </a:prstGeom>
        <a:solidFill>
          <a:srgbClr val="034EA2">
            <a:hueOff val="0"/>
            <a:satOff val="0"/>
            <a:lumOff val="0"/>
            <a:alphaOff val="0"/>
          </a:srgbClr>
        </a:solidFill>
        <a:ln w="12700" cap="flat" cmpd="sng" algn="ctr">
          <a:solidFill>
            <a:srgbClr val="D3E8F9">
              <a:hueOff val="0"/>
              <a:satOff val="0"/>
              <a:lumOff val="0"/>
              <a:alphaOff val="0"/>
            </a:srgbClr>
          </a:solidFill>
          <a:prstDash val="solid"/>
          <a:miter lim="800000"/>
        </a:ln>
        <a:effectLst/>
      </dgm:spPr>
      <dgm:t>
        <a:bodyPr/>
        <a:lstStyle/>
        <a:p>
          <a:r>
            <a:rPr lang="it-IT" sz="1800" dirty="0" smtClean="0">
              <a:solidFill>
                <a:srgbClr val="FFFFFF"/>
              </a:solidFill>
              <a:latin typeface="Arial"/>
              <a:ea typeface="+mn-ea"/>
              <a:cs typeface="+mn-cs"/>
            </a:rPr>
            <a:t>Concentration- </a:t>
          </a:r>
          <a:r>
            <a:rPr lang="it-IT" sz="1800" dirty="0">
              <a:solidFill>
                <a:srgbClr val="FFFFFF"/>
              </a:solidFill>
              <a:latin typeface="Arial"/>
              <a:ea typeface="+mn-ea"/>
              <a:cs typeface="+mn-cs"/>
            </a:rPr>
            <a:t>response </a:t>
          </a:r>
          <a:r>
            <a:rPr lang="it-IT" sz="1800" dirty="0" smtClean="0">
              <a:solidFill>
                <a:srgbClr val="FFFFFF"/>
              </a:solidFill>
              <a:latin typeface="Arial"/>
              <a:ea typeface="+mn-ea"/>
              <a:cs typeface="+mn-cs"/>
            </a:rPr>
            <a:t>function (CRF)</a:t>
          </a:r>
          <a:endParaRPr lang="it-IT" sz="1800" dirty="0">
            <a:solidFill>
              <a:srgbClr val="FFFFFF"/>
            </a:solidFill>
            <a:latin typeface="Arial"/>
            <a:ea typeface="+mn-ea"/>
            <a:cs typeface="+mn-cs"/>
          </a:endParaRPr>
        </a:p>
      </dgm:t>
    </dgm:pt>
    <dgm:pt modelId="{78E19A81-0701-48EB-BB8F-A6D02045E408}" type="parTrans" cxnId="{1C7B05E0-0FB5-4E8B-A797-A47FC044F709}">
      <dgm:prSet/>
      <dgm:spPr/>
      <dgm:t>
        <a:bodyPr/>
        <a:lstStyle/>
        <a:p>
          <a:endParaRPr lang="it-IT" sz="1100"/>
        </a:p>
      </dgm:t>
    </dgm:pt>
    <dgm:pt modelId="{FDD5AB41-A6E4-45C2-9EAD-6F6A91DE60D4}" type="sibTrans" cxnId="{1C7B05E0-0FB5-4E8B-A797-A47FC044F709}">
      <dgm:prSet/>
      <dgm:spPr/>
      <dgm:t>
        <a:bodyPr/>
        <a:lstStyle/>
        <a:p>
          <a:endParaRPr lang="it-IT" sz="1100"/>
        </a:p>
      </dgm:t>
    </dgm:pt>
    <dgm:pt modelId="{50B9756A-299A-4D1F-91A6-B25B442FB036}">
      <dgm:prSet phldrT="[Testo]" custT="1"/>
      <dgm:spPr>
        <a:xfrm>
          <a:off x="918269" y="2324495"/>
          <a:ext cx="1861745" cy="761725"/>
        </a:xfrm>
        <a:prstGeom prst="roundRect">
          <a:avLst>
            <a:gd name="adj" fmla="val 10000"/>
          </a:avLst>
        </a:prstGeom>
        <a:solidFill>
          <a:srgbClr val="034EA2">
            <a:hueOff val="0"/>
            <a:satOff val="0"/>
            <a:lumOff val="0"/>
            <a:alphaOff val="0"/>
          </a:srgbClr>
        </a:solidFill>
        <a:ln w="12700" cap="flat" cmpd="sng" algn="ctr">
          <a:solidFill>
            <a:srgbClr val="D3E8F9">
              <a:hueOff val="0"/>
              <a:satOff val="0"/>
              <a:lumOff val="0"/>
              <a:alphaOff val="0"/>
            </a:srgbClr>
          </a:solidFill>
          <a:prstDash val="solid"/>
          <a:miter lim="800000"/>
        </a:ln>
        <a:effectLst/>
      </dgm:spPr>
      <dgm:t>
        <a:bodyPr/>
        <a:lstStyle/>
        <a:p>
          <a:r>
            <a:rPr lang="it-IT" sz="1800" dirty="0" smtClean="0">
              <a:solidFill>
                <a:srgbClr val="FFFFFF"/>
              </a:solidFill>
              <a:latin typeface="Arial"/>
              <a:ea typeface="+mn-ea"/>
              <a:cs typeface="+mn-cs"/>
            </a:rPr>
            <a:t>Integrated exposure – response (IER)</a:t>
          </a:r>
          <a:endParaRPr lang="it-IT" sz="1800" dirty="0">
            <a:solidFill>
              <a:srgbClr val="FFFFFF"/>
            </a:solidFill>
            <a:latin typeface="Arial"/>
            <a:ea typeface="+mn-ea"/>
            <a:cs typeface="+mn-cs"/>
          </a:endParaRPr>
        </a:p>
      </dgm:t>
    </dgm:pt>
    <dgm:pt modelId="{F9214EA7-E544-49DE-9689-EAB6B527AF5C}" type="parTrans" cxnId="{4055824B-FEF6-4EDF-B753-8A76BBD9F289}">
      <dgm:prSet/>
      <dgm:spPr/>
      <dgm:t>
        <a:bodyPr/>
        <a:lstStyle/>
        <a:p>
          <a:endParaRPr lang="it-IT" sz="1100"/>
        </a:p>
      </dgm:t>
    </dgm:pt>
    <dgm:pt modelId="{3AA1A338-8AAC-4C36-8E1B-844241A8A0E5}" type="sibTrans" cxnId="{4055824B-FEF6-4EDF-B753-8A76BBD9F289}">
      <dgm:prSet/>
      <dgm:spPr/>
      <dgm:t>
        <a:bodyPr/>
        <a:lstStyle/>
        <a:p>
          <a:endParaRPr lang="it-IT" sz="1100"/>
        </a:p>
      </dgm:t>
    </dgm:pt>
    <dgm:pt modelId="{F7FB63C1-215D-404C-8B58-F92BB65B344E}" type="pres">
      <dgm:prSet presAssocID="{F1C18946-564D-47CA-B312-D365C228964D}" presName="diagram" presStyleCnt="0">
        <dgm:presLayoutVars>
          <dgm:chPref val="1"/>
          <dgm:dir/>
          <dgm:animOne val="branch"/>
          <dgm:animLvl val="lvl"/>
          <dgm:resizeHandles/>
        </dgm:presLayoutVars>
      </dgm:prSet>
      <dgm:spPr/>
      <dgm:t>
        <a:bodyPr/>
        <a:lstStyle/>
        <a:p>
          <a:endParaRPr lang="en-US"/>
        </a:p>
      </dgm:t>
    </dgm:pt>
    <dgm:pt modelId="{B7078E8F-9877-4B07-A364-C5D611364E90}" type="pres">
      <dgm:prSet presAssocID="{74656B67-AFDB-4230-AD1D-C99C907212FD}" presName="root" presStyleCnt="0"/>
      <dgm:spPr/>
      <dgm:t>
        <a:bodyPr/>
        <a:lstStyle/>
        <a:p>
          <a:endParaRPr lang="en-US"/>
        </a:p>
      </dgm:t>
    </dgm:pt>
    <dgm:pt modelId="{0C732235-4831-47AD-9935-E6179AD9486A}" type="pres">
      <dgm:prSet presAssocID="{74656B67-AFDB-4230-AD1D-C99C907212FD}" presName="rootComposite" presStyleCnt="0"/>
      <dgm:spPr/>
      <dgm:t>
        <a:bodyPr/>
        <a:lstStyle/>
        <a:p>
          <a:endParaRPr lang="en-US"/>
        </a:p>
      </dgm:t>
    </dgm:pt>
    <dgm:pt modelId="{626ECDFC-3464-4E47-A08A-6D5972CB7061}" type="pres">
      <dgm:prSet presAssocID="{74656B67-AFDB-4230-AD1D-C99C907212FD}" presName="rootText" presStyleLbl="node1" presStyleIdx="0" presStyleCnt="2" custScaleX="220237" custScaleY="228461" custLinFactX="18784" custLinFactY="-100000" custLinFactNeighborX="100000" custLinFactNeighborY="-171766"/>
      <dgm:spPr/>
      <dgm:t>
        <a:bodyPr/>
        <a:lstStyle/>
        <a:p>
          <a:endParaRPr lang="en-US"/>
        </a:p>
      </dgm:t>
    </dgm:pt>
    <dgm:pt modelId="{07FB52DB-4E86-4FED-B3A2-956B85ED70CB}" type="pres">
      <dgm:prSet presAssocID="{74656B67-AFDB-4230-AD1D-C99C907212FD}" presName="rootConnector" presStyleLbl="node1" presStyleIdx="0" presStyleCnt="2"/>
      <dgm:spPr/>
      <dgm:t>
        <a:bodyPr/>
        <a:lstStyle/>
        <a:p>
          <a:endParaRPr lang="en-US"/>
        </a:p>
      </dgm:t>
    </dgm:pt>
    <dgm:pt modelId="{D754CC9D-3776-48E1-9494-23A05A66CEC0}" type="pres">
      <dgm:prSet presAssocID="{74656B67-AFDB-4230-AD1D-C99C907212FD}" presName="childShape" presStyleCnt="0"/>
      <dgm:spPr/>
      <dgm:t>
        <a:bodyPr/>
        <a:lstStyle/>
        <a:p>
          <a:endParaRPr lang="en-US"/>
        </a:p>
      </dgm:t>
    </dgm:pt>
    <dgm:pt modelId="{14B3A900-F48C-4827-9DA6-0EA712EB6D0B}" type="pres">
      <dgm:prSet presAssocID="{50B9756A-299A-4D1F-91A6-B25B442FB036}" presName="root" presStyleCnt="0"/>
      <dgm:spPr/>
      <dgm:t>
        <a:bodyPr/>
        <a:lstStyle/>
        <a:p>
          <a:endParaRPr lang="en-US"/>
        </a:p>
      </dgm:t>
    </dgm:pt>
    <dgm:pt modelId="{7A2FFE61-F0C0-4646-8B79-490494C6EF37}" type="pres">
      <dgm:prSet presAssocID="{50B9756A-299A-4D1F-91A6-B25B442FB036}" presName="rootComposite" presStyleCnt="0"/>
      <dgm:spPr/>
      <dgm:t>
        <a:bodyPr/>
        <a:lstStyle/>
        <a:p>
          <a:endParaRPr lang="en-US"/>
        </a:p>
      </dgm:t>
    </dgm:pt>
    <dgm:pt modelId="{3B726BEC-A9F8-4CAE-B48B-7A4D051E4521}" type="pres">
      <dgm:prSet presAssocID="{50B9756A-299A-4D1F-91A6-B25B442FB036}" presName="rootText" presStyleLbl="node1" presStyleIdx="1" presStyleCnt="2" custScaleX="237391" custScaleY="194255" custLinFactX="-28344" custLinFactY="100000" custLinFactNeighborX="-100000" custLinFactNeighborY="135630"/>
      <dgm:spPr/>
      <dgm:t>
        <a:bodyPr/>
        <a:lstStyle/>
        <a:p>
          <a:endParaRPr lang="en-US"/>
        </a:p>
      </dgm:t>
    </dgm:pt>
    <dgm:pt modelId="{E224C21F-7197-404C-A830-6F42DC468DBD}" type="pres">
      <dgm:prSet presAssocID="{50B9756A-299A-4D1F-91A6-B25B442FB036}" presName="rootConnector" presStyleLbl="node1" presStyleIdx="1" presStyleCnt="2"/>
      <dgm:spPr/>
      <dgm:t>
        <a:bodyPr/>
        <a:lstStyle/>
        <a:p>
          <a:endParaRPr lang="en-US"/>
        </a:p>
      </dgm:t>
    </dgm:pt>
    <dgm:pt modelId="{69C22D27-06E5-4E07-B943-BB4FC2CF8671}" type="pres">
      <dgm:prSet presAssocID="{50B9756A-299A-4D1F-91A6-B25B442FB036}" presName="childShape" presStyleCnt="0"/>
      <dgm:spPr/>
      <dgm:t>
        <a:bodyPr/>
        <a:lstStyle/>
        <a:p>
          <a:endParaRPr lang="en-US"/>
        </a:p>
      </dgm:t>
    </dgm:pt>
  </dgm:ptLst>
  <dgm:cxnLst>
    <dgm:cxn modelId="{E9195B36-0A00-4939-BFB7-594B4775A33E}" type="presOf" srcId="{F1C18946-564D-47CA-B312-D365C228964D}" destId="{F7FB63C1-215D-404C-8B58-F92BB65B344E}" srcOrd="0" destOrd="0" presId="urn:microsoft.com/office/officeart/2005/8/layout/hierarchy3"/>
    <dgm:cxn modelId="{0C9FBEB9-2497-4F61-8DCF-707F3A51FCF0}" type="presOf" srcId="{74656B67-AFDB-4230-AD1D-C99C907212FD}" destId="{07FB52DB-4E86-4FED-B3A2-956B85ED70CB}" srcOrd="1" destOrd="0" presId="urn:microsoft.com/office/officeart/2005/8/layout/hierarchy3"/>
    <dgm:cxn modelId="{1C7B05E0-0FB5-4E8B-A797-A47FC044F709}" srcId="{F1C18946-564D-47CA-B312-D365C228964D}" destId="{74656B67-AFDB-4230-AD1D-C99C907212FD}" srcOrd="0" destOrd="0" parTransId="{78E19A81-0701-48EB-BB8F-A6D02045E408}" sibTransId="{FDD5AB41-A6E4-45C2-9EAD-6F6A91DE60D4}"/>
    <dgm:cxn modelId="{4B487884-97F3-45A1-95D1-1D9967DC7363}" type="presOf" srcId="{50B9756A-299A-4D1F-91A6-B25B442FB036}" destId="{3B726BEC-A9F8-4CAE-B48B-7A4D051E4521}" srcOrd="0" destOrd="0" presId="urn:microsoft.com/office/officeart/2005/8/layout/hierarchy3"/>
    <dgm:cxn modelId="{4055824B-FEF6-4EDF-B753-8A76BBD9F289}" srcId="{F1C18946-564D-47CA-B312-D365C228964D}" destId="{50B9756A-299A-4D1F-91A6-B25B442FB036}" srcOrd="1" destOrd="0" parTransId="{F9214EA7-E544-49DE-9689-EAB6B527AF5C}" sibTransId="{3AA1A338-8AAC-4C36-8E1B-844241A8A0E5}"/>
    <dgm:cxn modelId="{564FF0C7-A84A-4F9C-9063-8D42D0E627BA}" type="presOf" srcId="{74656B67-AFDB-4230-AD1D-C99C907212FD}" destId="{626ECDFC-3464-4E47-A08A-6D5972CB7061}" srcOrd="0" destOrd="0" presId="urn:microsoft.com/office/officeart/2005/8/layout/hierarchy3"/>
    <dgm:cxn modelId="{8B3A3C04-E6ED-4BC8-BFFB-5C8E501673AE}" type="presOf" srcId="{50B9756A-299A-4D1F-91A6-B25B442FB036}" destId="{E224C21F-7197-404C-A830-6F42DC468DBD}" srcOrd="1" destOrd="0" presId="urn:microsoft.com/office/officeart/2005/8/layout/hierarchy3"/>
    <dgm:cxn modelId="{03F982A3-3F47-4553-8889-4F4F9368E40B}" type="presParOf" srcId="{F7FB63C1-215D-404C-8B58-F92BB65B344E}" destId="{B7078E8F-9877-4B07-A364-C5D611364E90}" srcOrd="0" destOrd="0" presId="urn:microsoft.com/office/officeart/2005/8/layout/hierarchy3"/>
    <dgm:cxn modelId="{68DBAA17-2BAF-4176-9FF0-09ED5503F3CB}" type="presParOf" srcId="{B7078E8F-9877-4B07-A364-C5D611364E90}" destId="{0C732235-4831-47AD-9935-E6179AD9486A}" srcOrd="0" destOrd="0" presId="urn:microsoft.com/office/officeart/2005/8/layout/hierarchy3"/>
    <dgm:cxn modelId="{D2FE904C-EBFE-4E9F-B27B-8C64C7C61C6F}" type="presParOf" srcId="{0C732235-4831-47AD-9935-E6179AD9486A}" destId="{626ECDFC-3464-4E47-A08A-6D5972CB7061}" srcOrd="0" destOrd="0" presId="urn:microsoft.com/office/officeart/2005/8/layout/hierarchy3"/>
    <dgm:cxn modelId="{F0BE9EF8-9D3A-4EC4-8430-84CBF3CC6338}" type="presParOf" srcId="{0C732235-4831-47AD-9935-E6179AD9486A}" destId="{07FB52DB-4E86-4FED-B3A2-956B85ED70CB}" srcOrd="1" destOrd="0" presId="urn:microsoft.com/office/officeart/2005/8/layout/hierarchy3"/>
    <dgm:cxn modelId="{4B8BB78E-F234-4836-A57D-398539FAF14F}" type="presParOf" srcId="{B7078E8F-9877-4B07-A364-C5D611364E90}" destId="{D754CC9D-3776-48E1-9494-23A05A66CEC0}" srcOrd="1" destOrd="0" presId="urn:microsoft.com/office/officeart/2005/8/layout/hierarchy3"/>
    <dgm:cxn modelId="{44092D58-448F-42DD-8FF4-682ABB839B93}" type="presParOf" srcId="{F7FB63C1-215D-404C-8B58-F92BB65B344E}" destId="{14B3A900-F48C-4827-9DA6-0EA712EB6D0B}" srcOrd="1" destOrd="0" presId="urn:microsoft.com/office/officeart/2005/8/layout/hierarchy3"/>
    <dgm:cxn modelId="{76E087ED-997F-4048-9B73-2BBB509BCC40}" type="presParOf" srcId="{14B3A900-F48C-4827-9DA6-0EA712EB6D0B}" destId="{7A2FFE61-F0C0-4646-8B79-490494C6EF37}" srcOrd="0" destOrd="0" presId="urn:microsoft.com/office/officeart/2005/8/layout/hierarchy3"/>
    <dgm:cxn modelId="{EE89FA77-B7ED-426C-AC34-4508B8496AE2}" type="presParOf" srcId="{7A2FFE61-F0C0-4646-8B79-490494C6EF37}" destId="{3B726BEC-A9F8-4CAE-B48B-7A4D051E4521}" srcOrd="0" destOrd="0" presId="urn:microsoft.com/office/officeart/2005/8/layout/hierarchy3"/>
    <dgm:cxn modelId="{42E51189-EEF5-4714-9987-06EDB0EA3271}" type="presParOf" srcId="{7A2FFE61-F0C0-4646-8B79-490494C6EF37}" destId="{E224C21F-7197-404C-A830-6F42DC468DBD}" srcOrd="1" destOrd="0" presId="urn:microsoft.com/office/officeart/2005/8/layout/hierarchy3"/>
    <dgm:cxn modelId="{D359FBA5-AD8E-4963-875B-C4D393293B63}" type="presParOf" srcId="{14B3A900-F48C-4827-9DA6-0EA712EB6D0B}" destId="{69C22D27-06E5-4E07-B943-BB4FC2CF867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C18946-564D-47CA-B312-D365C228964D}" type="doc">
      <dgm:prSet loTypeId="urn:microsoft.com/office/officeart/2005/8/layout/hierarchy3" loCatId="hierarchy" qsTypeId="urn:microsoft.com/office/officeart/2005/8/quickstyle/simple1" qsCatId="simple" csTypeId="urn:microsoft.com/office/officeart/2005/8/colors/accent0_3" csCatId="mainScheme" phldr="1"/>
      <dgm:spPr/>
      <dgm:t>
        <a:bodyPr/>
        <a:lstStyle/>
        <a:p>
          <a:endParaRPr lang="it-IT"/>
        </a:p>
      </dgm:t>
    </dgm:pt>
    <dgm:pt modelId="{74656B67-AFDB-4230-AD1D-C99C907212FD}">
      <dgm:prSet phldrT="[Testo]" custT="1"/>
      <dgm:spPr>
        <a:xfrm>
          <a:off x="0" y="26450"/>
          <a:ext cx="1531821" cy="765910"/>
        </a:xfrm>
        <a:prstGeom prst="roundRect">
          <a:avLst>
            <a:gd name="adj" fmla="val 10000"/>
          </a:avLst>
        </a:prstGeom>
        <a:solidFill>
          <a:srgbClr val="034EA2">
            <a:hueOff val="0"/>
            <a:satOff val="0"/>
            <a:lumOff val="0"/>
            <a:alphaOff val="0"/>
          </a:srgbClr>
        </a:solidFill>
        <a:ln w="12700" cap="flat" cmpd="sng" algn="ctr">
          <a:solidFill>
            <a:srgbClr val="D3E8F9">
              <a:hueOff val="0"/>
              <a:satOff val="0"/>
              <a:lumOff val="0"/>
              <a:alphaOff val="0"/>
            </a:srgbClr>
          </a:solidFill>
          <a:prstDash val="solid"/>
          <a:miter lim="800000"/>
        </a:ln>
        <a:effectLst/>
      </dgm:spPr>
      <dgm:t>
        <a:bodyPr/>
        <a:lstStyle/>
        <a:p>
          <a:r>
            <a:rPr lang="it-IT" sz="1800" dirty="0">
              <a:solidFill>
                <a:srgbClr val="FFFFFF"/>
              </a:solidFill>
              <a:latin typeface="Arial"/>
              <a:ea typeface="+mn-ea"/>
              <a:cs typeface="+mn-cs"/>
            </a:rPr>
            <a:t>Air </a:t>
          </a:r>
          <a:r>
            <a:rPr lang="it-IT" sz="1800" dirty="0" err="1">
              <a:solidFill>
                <a:srgbClr val="FFFFFF"/>
              </a:solidFill>
              <a:latin typeface="Arial"/>
              <a:ea typeface="+mn-ea"/>
              <a:cs typeface="+mn-cs"/>
            </a:rPr>
            <a:t>pollution</a:t>
          </a:r>
          <a:r>
            <a:rPr lang="it-IT" sz="1800" dirty="0">
              <a:solidFill>
                <a:srgbClr val="FFFFFF"/>
              </a:solidFill>
              <a:latin typeface="Arial"/>
              <a:ea typeface="+mn-ea"/>
              <a:cs typeface="+mn-cs"/>
            </a:rPr>
            <a:t> data </a:t>
          </a:r>
        </a:p>
      </dgm:t>
    </dgm:pt>
    <dgm:pt modelId="{78E19A81-0701-48EB-BB8F-A6D02045E408}" type="parTrans" cxnId="{1C7B05E0-0FB5-4E8B-A797-A47FC044F709}">
      <dgm:prSet/>
      <dgm:spPr/>
      <dgm:t>
        <a:bodyPr/>
        <a:lstStyle/>
        <a:p>
          <a:endParaRPr lang="it-IT" sz="1100"/>
        </a:p>
      </dgm:t>
    </dgm:pt>
    <dgm:pt modelId="{FDD5AB41-A6E4-45C2-9EAD-6F6A91DE60D4}" type="sibTrans" cxnId="{1C7B05E0-0FB5-4E8B-A797-A47FC044F709}">
      <dgm:prSet/>
      <dgm:spPr/>
      <dgm:t>
        <a:bodyPr/>
        <a:lstStyle/>
        <a:p>
          <a:endParaRPr lang="it-IT" sz="1100"/>
        </a:p>
      </dgm:t>
    </dgm:pt>
    <dgm:pt modelId="{50B9756A-299A-4D1F-91A6-B25B442FB036}">
      <dgm:prSet phldrT="[Testo]" custT="1"/>
      <dgm:spPr>
        <a:xfrm>
          <a:off x="75738" y="2801920"/>
          <a:ext cx="1531821" cy="765910"/>
        </a:xfrm>
        <a:prstGeom prst="roundRect">
          <a:avLst>
            <a:gd name="adj" fmla="val 10000"/>
          </a:avLst>
        </a:prstGeom>
        <a:solidFill>
          <a:srgbClr val="034EA2">
            <a:hueOff val="0"/>
            <a:satOff val="0"/>
            <a:lumOff val="0"/>
            <a:alphaOff val="0"/>
          </a:srgbClr>
        </a:solidFill>
        <a:ln w="12700" cap="flat" cmpd="sng" algn="ctr">
          <a:solidFill>
            <a:srgbClr val="D3E8F9">
              <a:hueOff val="0"/>
              <a:satOff val="0"/>
              <a:lumOff val="0"/>
              <a:alphaOff val="0"/>
            </a:srgbClr>
          </a:solidFill>
          <a:prstDash val="solid"/>
          <a:miter lim="800000"/>
        </a:ln>
        <a:effectLst/>
      </dgm:spPr>
      <dgm:t>
        <a:bodyPr/>
        <a:lstStyle/>
        <a:p>
          <a:r>
            <a:rPr lang="it-IT" sz="1800" dirty="0" err="1">
              <a:solidFill>
                <a:srgbClr val="FFFFFF"/>
              </a:solidFill>
              <a:latin typeface="Arial"/>
              <a:ea typeface="+mn-ea"/>
              <a:cs typeface="+mn-cs"/>
            </a:rPr>
            <a:t>Exposed</a:t>
          </a:r>
          <a:r>
            <a:rPr lang="it-IT" sz="1800" dirty="0">
              <a:solidFill>
                <a:srgbClr val="FFFFFF"/>
              </a:solidFill>
              <a:latin typeface="Arial"/>
              <a:ea typeface="+mn-ea"/>
              <a:cs typeface="+mn-cs"/>
            </a:rPr>
            <a:t> </a:t>
          </a:r>
          <a:r>
            <a:rPr lang="it-IT" sz="1800" dirty="0" err="1">
              <a:solidFill>
                <a:srgbClr val="FFFFFF"/>
              </a:solidFill>
              <a:latin typeface="Arial"/>
              <a:ea typeface="+mn-ea"/>
              <a:cs typeface="+mn-cs"/>
            </a:rPr>
            <a:t>population</a:t>
          </a:r>
          <a:endParaRPr lang="it-IT" sz="1800" dirty="0">
            <a:solidFill>
              <a:srgbClr val="FFFFFF"/>
            </a:solidFill>
            <a:latin typeface="Arial"/>
            <a:ea typeface="+mn-ea"/>
            <a:cs typeface="+mn-cs"/>
          </a:endParaRPr>
        </a:p>
      </dgm:t>
    </dgm:pt>
    <dgm:pt modelId="{F9214EA7-E544-49DE-9689-EAB6B527AF5C}" type="parTrans" cxnId="{4055824B-FEF6-4EDF-B753-8A76BBD9F289}">
      <dgm:prSet/>
      <dgm:spPr/>
      <dgm:t>
        <a:bodyPr/>
        <a:lstStyle/>
        <a:p>
          <a:endParaRPr lang="it-IT" sz="1100"/>
        </a:p>
      </dgm:t>
    </dgm:pt>
    <dgm:pt modelId="{3AA1A338-8AAC-4C36-8E1B-844241A8A0E5}" type="sibTrans" cxnId="{4055824B-FEF6-4EDF-B753-8A76BBD9F289}">
      <dgm:prSet/>
      <dgm:spPr/>
      <dgm:t>
        <a:bodyPr/>
        <a:lstStyle/>
        <a:p>
          <a:endParaRPr lang="it-IT" sz="1100"/>
        </a:p>
      </dgm:t>
    </dgm:pt>
    <dgm:pt modelId="{F7FB63C1-215D-404C-8B58-F92BB65B344E}" type="pres">
      <dgm:prSet presAssocID="{F1C18946-564D-47CA-B312-D365C228964D}" presName="diagram" presStyleCnt="0">
        <dgm:presLayoutVars>
          <dgm:chPref val="1"/>
          <dgm:dir/>
          <dgm:animOne val="branch"/>
          <dgm:animLvl val="lvl"/>
          <dgm:resizeHandles/>
        </dgm:presLayoutVars>
      </dgm:prSet>
      <dgm:spPr/>
      <dgm:t>
        <a:bodyPr/>
        <a:lstStyle/>
        <a:p>
          <a:endParaRPr lang="en-US"/>
        </a:p>
      </dgm:t>
    </dgm:pt>
    <dgm:pt modelId="{B7078E8F-9877-4B07-A364-C5D611364E90}" type="pres">
      <dgm:prSet presAssocID="{74656B67-AFDB-4230-AD1D-C99C907212FD}" presName="root" presStyleCnt="0"/>
      <dgm:spPr/>
      <dgm:t>
        <a:bodyPr/>
        <a:lstStyle/>
        <a:p>
          <a:endParaRPr lang="en-US"/>
        </a:p>
      </dgm:t>
    </dgm:pt>
    <dgm:pt modelId="{0C732235-4831-47AD-9935-E6179AD9486A}" type="pres">
      <dgm:prSet presAssocID="{74656B67-AFDB-4230-AD1D-C99C907212FD}" presName="rootComposite" presStyleCnt="0"/>
      <dgm:spPr/>
      <dgm:t>
        <a:bodyPr/>
        <a:lstStyle/>
        <a:p>
          <a:endParaRPr lang="en-US"/>
        </a:p>
      </dgm:t>
    </dgm:pt>
    <dgm:pt modelId="{626ECDFC-3464-4E47-A08A-6D5972CB7061}" type="pres">
      <dgm:prSet presAssocID="{74656B67-AFDB-4230-AD1D-C99C907212FD}" presName="rootText" presStyleLbl="node1" presStyleIdx="0" presStyleCnt="2" custLinFactY="-100000" custLinFactNeighborX="-2090" custLinFactNeighborY="-106698"/>
      <dgm:spPr/>
      <dgm:t>
        <a:bodyPr/>
        <a:lstStyle/>
        <a:p>
          <a:endParaRPr lang="en-US"/>
        </a:p>
      </dgm:t>
    </dgm:pt>
    <dgm:pt modelId="{07FB52DB-4E86-4FED-B3A2-956B85ED70CB}" type="pres">
      <dgm:prSet presAssocID="{74656B67-AFDB-4230-AD1D-C99C907212FD}" presName="rootConnector" presStyleLbl="node1" presStyleIdx="0" presStyleCnt="2"/>
      <dgm:spPr/>
      <dgm:t>
        <a:bodyPr/>
        <a:lstStyle/>
        <a:p>
          <a:endParaRPr lang="en-US"/>
        </a:p>
      </dgm:t>
    </dgm:pt>
    <dgm:pt modelId="{D754CC9D-3776-48E1-9494-23A05A66CEC0}" type="pres">
      <dgm:prSet presAssocID="{74656B67-AFDB-4230-AD1D-C99C907212FD}" presName="childShape" presStyleCnt="0"/>
      <dgm:spPr/>
      <dgm:t>
        <a:bodyPr/>
        <a:lstStyle/>
        <a:p>
          <a:endParaRPr lang="en-US"/>
        </a:p>
      </dgm:t>
    </dgm:pt>
    <dgm:pt modelId="{14B3A900-F48C-4827-9DA6-0EA712EB6D0B}" type="pres">
      <dgm:prSet presAssocID="{50B9756A-299A-4D1F-91A6-B25B442FB036}" presName="root" presStyleCnt="0"/>
      <dgm:spPr/>
      <dgm:t>
        <a:bodyPr/>
        <a:lstStyle/>
        <a:p>
          <a:endParaRPr lang="en-US"/>
        </a:p>
      </dgm:t>
    </dgm:pt>
    <dgm:pt modelId="{7A2FFE61-F0C0-4646-8B79-490494C6EF37}" type="pres">
      <dgm:prSet presAssocID="{50B9756A-299A-4D1F-91A6-B25B442FB036}" presName="rootComposite" presStyleCnt="0"/>
      <dgm:spPr/>
      <dgm:t>
        <a:bodyPr/>
        <a:lstStyle/>
        <a:p>
          <a:endParaRPr lang="en-US"/>
        </a:p>
      </dgm:t>
    </dgm:pt>
    <dgm:pt modelId="{3B726BEC-A9F8-4CAE-B48B-7A4D051E4521}" type="pres">
      <dgm:prSet presAssocID="{50B9756A-299A-4D1F-91A6-B25B442FB036}" presName="rootText" presStyleLbl="node1" presStyleIdx="1" presStyleCnt="2" custLinFactX="-26960" custLinFactY="4875" custLinFactNeighborX="-100000" custLinFactNeighborY="100000"/>
      <dgm:spPr/>
      <dgm:t>
        <a:bodyPr/>
        <a:lstStyle/>
        <a:p>
          <a:endParaRPr lang="en-US"/>
        </a:p>
      </dgm:t>
    </dgm:pt>
    <dgm:pt modelId="{E224C21F-7197-404C-A830-6F42DC468DBD}" type="pres">
      <dgm:prSet presAssocID="{50B9756A-299A-4D1F-91A6-B25B442FB036}" presName="rootConnector" presStyleLbl="node1" presStyleIdx="1" presStyleCnt="2"/>
      <dgm:spPr/>
      <dgm:t>
        <a:bodyPr/>
        <a:lstStyle/>
        <a:p>
          <a:endParaRPr lang="en-US"/>
        </a:p>
      </dgm:t>
    </dgm:pt>
    <dgm:pt modelId="{69C22D27-06E5-4E07-B943-BB4FC2CF8671}" type="pres">
      <dgm:prSet presAssocID="{50B9756A-299A-4D1F-91A6-B25B442FB036}" presName="childShape" presStyleCnt="0"/>
      <dgm:spPr/>
      <dgm:t>
        <a:bodyPr/>
        <a:lstStyle/>
        <a:p>
          <a:endParaRPr lang="en-US"/>
        </a:p>
      </dgm:t>
    </dgm:pt>
  </dgm:ptLst>
  <dgm:cxnLst>
    <dgm:cxn modelId="{E9195B36-0A00-4939-BFB7-594B4775A33E}" type="presOf" srcId="{F1C18946-564D-47CA-B312-D365C228964D}" destId="{F7FB63C1-215D-404C-8B58-F92BB65B344E}" srcOrd="0" destOrd="0" presId="urn:microsoft.com/office/officeart/2005/8/layout/hierarchy3"/>
    <dgm:cxn modelId="{0C9FBEB9-2497-4F61-8DCF-707F3A51FCF0}" type="presOf" srcId="{74656B67-AFDB-4230-AD1D-C99C907212FD}" destId="{07FB52DB-4E86-4FED-B3A2-956B85ED70CB}" srcOrd="1" destOrd="0" presId="urn:microsoft.com/office/officeart/2005/8/layout/hierarchy3"/>
    <dgm:cxn modelId="{1C7B05E0-0FB5-4E8B-A797-A47FC044F709}" srcId="{F1C18946-564D-47CA-B312-D365C228964D}" destId="{74656B67-AFDB-4230-AD1D-C99C907212FD}" srcOrd="0" destOrd="0" parTransId="{78E19A81-0701-48EB-BB8F-A6D02045E408}" sibTransId="{FDD5AB41-A6E4-45C2-9EAD-6F6A91DE60D4}"/>
    <dgm:cxn modelId="{4B487884-97F3-45A1-95D1-1D9967DC7363}" type="presOf" srcId="{50B9756A-299A-4D1F-91A6-B25B442FB036}" destId="{3B726BEC-A9F8-4CAE-B48B-7A4D051E4521}" srcOrd="0" destOrd="0" presId="urn:microsoft.com/office/officeart/2005/8/layout/hierarchy3"/>
    <dgm:cxn modelId="{4055824B-FEF6-4EDF-B753-8A76BBD9F289}" srcId="{F1C18946-564D-47CA-B312-D365C228964D}" destId="{50B9756A-299A-4D1F-91A6-B25B442FB036}" srcOrd="1" destOrd="0" parTransId="{F9214EA7-E544-49DE-9689-EAB6B527AF5C}" sibTransId="{3AA1A338-8AAC-4C36-8E1B-844241A8A0E5}"/>
    <dgm:cxn modelId="{564FF0C7-A84A-4F9C-9063-8D42D0E627BA}" type="presOf" srcId="{74656B67-AFDB-4230-AD1D-C99C907212FD}" destId="{626ECDFC-3464-4E47-A08A-6D5972CB7061}" srcOrd="0" destOrd="0" presId="urn:microsoft.com/office/officeart/2005/8/layout/hierarchy3"/>
    <dgm:cxn modelId="{8B3A3C04-E6ED-4BC8-BFFB-5C8E501673AE}" type="presOf" srcId="{50B9756A-299A-4D1F-91A6-B25B442FB036}" destId="{E224C21F-7197-404C-A830-6F42DC468DBD}" srcOrd="1" destOrd="0" presId="urn:microsoft.com/office/officeart/2005/8/layout/hierarchy3"/>
    <dgm:cxn modelId="{03F982A3-3F47-4553-8889-4F4F9368E40B}" type="presParOf" srcId="{F7FB63C1-215D-404C-8B58-F92BB65B344E}" destId="{B7078E8F-9877-4B07-A364-C5D611364E90}" srcOrd="0" destOrd="0" presId="urn:microsoft.com/office/officeart/2005/8/layout/hierarchy3"/>
    <dgm:cxn modelId="{68DBAA17-2BAF-4176-9FF0-09ED5503F3CB}" type="presParOf" srcId="{B7078E8F-9877-4B07-A364-C5D611364E90}" destId="{0C732235-4831-47AD-9935-E6179AD9486A}" srcOrd="0" destOrd="0" presId="urn:microsoft.com/office/officeart/2005/8/layout/hierarchy3"/>
    <dgm:cxn modelId="{D2FE904C-EBFE-4E9F-B27B-8C64C7C61C6F}" type="presParOf" srcId="{0C732235-4831-47AD-9935-E6179AD9486A}" destId="{626ECDFC-3464-4E47-A08A-6D5972CB7061}" srcOrd="0" destOrd="0" presId="urn:microsoft.com/office/officeart/2005/8/layout/hierarchy3"/>
    <dgm:cxn modelId="{F0BE9EF8-9D3A-4EC4-8430-84CBF3CC6338}" type="presParOf" srcId="{0C732235-4831-47AD-9935-E6179AD9486A}" destId="{07FB52DB-4E86-4FED-B3A2-956B85ED70CB}" srcOrd="1" destOrd="0" presId="urn:microsoft.com/office/officeart/2005/8/layout/hierarchy3"/>
    <dgm:cxn modelId="{4B8BB78E-F234-4836-A57D-398539FAF14F}" type="presParOf" srcId="{B7078E8F-9877-4B07-A364-C5D611364E90}" destId="{D754CC9D-3776-48E1-9494-23A05A66CEC0}" srcOrd="1" destOrd="0" presId="urn:microsoft.com/office/officeart/2005/8/layout/hierarchy3"/>
    <dgm:cxn modelId="{44092D58-448F-42DD-8FF4-682ABB839B93}" type="presParOf" srcId="{F7FB63C1-215D-404C-8B58-F92BB65B344E}" destId="{14B3A900-F48C-4827-9DA6-0EA712EB6D0B}" srcOrd="1" destOrd="0" presId="urn:microsoft.com/office/officeart/2005/8/layout/hierarchy3"/>
    <dgm:cxn modelId="{76E087ED-997F-4048-9B73-2BBB509BCC40}" type="presParOf" srcId="{14B3A900-F48C-4827-9DA6-0EA712EB6D0B}" destId="{7A2FFE61-F0C0-4646-8B79-490494C6EF37}" srcOrd="0" destOrd="0" presId="urn:microsoft.com/office/officeart/2005/8/layout/hierarchy3"/>
    <dgm:cxn modelId="{EE89FA77-B7ED-426C-AC34-4508B8496AE2}" type="presParOf" srcId="{7A2FFE61-F0C0-4646-8B79-490494C6EF37}" destId="{3B726BEC-A9F8-4CAE-B48B-7A4D051E4521}" srcOrd="0" destOrd="0" presId="urn:microsoft.com/office/officeart/2005/8/layout/hierarchy3"/>
    <dgm:cxn modelId="{42E51189-EEF5-4714-9987-06EDB0EA3271}" type="presParOf" srcId="{7A2FFE61-F0C0-4646-8B79-490494C6EF37}" destId="{E224C21F-7197-404C-A830-6F42DC468DBD}" srcOrd="1" destOrd="0" presId="urn:microsoft.com/office/officeart/2005/8/layout/hierarchy3"/>
    <dgm:cxn modelId="{D359FBA5-AD8E-4963-875B-C4D393293B63}" type="presParOf" srcId="{14B3A900-F48C-4827-9DA6-0EA712EB6D0B}" destId="{69C22D27-06E5-4E07-B943-BB4FC2CF8671}" srcOrd="1"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1C18946-564D-47CA-B312-D365C228964D}" type="doc">
      <dgm:prSet loTypeId="urn:microsoft.com/office/officeart/2005/8/layout/hierarchy3" loCatId="hierarchy" qsTypeId="urn:microsoft.com/office/officeart/2005/8/quickstyle/simple1" qsCatId="simple" csTypeId="urn:microsoft.com/office/officeart/2005/8/colors/accent0_3" csCatId="mainScheme" phldr="1"/>
      <dgm:spPr/>
      <dgm:t>
        <a:bodyPr/>
        <a:lstStyle/>
        <a:p>
          <a:endParaRPr lang="it-IT"/>
        </a:p>
      </dgm:t>
    </dgm:pt>
    <dgm:pt modelId="{74656B67-AFDB-4230-AD1D-C99C907212FD}">
      <dgm:prSet phldrT="[Testo]" custT="1"/>
      <dgm:spPr>
        <a:xfrm>
          <a:off x="115638" y="400"/>
          <a:ext cx="1593231" cy="603684"/>
        </a:xfrm>
        <a:prstGeom prst="roundRect">
          <a:avLst>
            <a:gd name="adj" fmla="val 10000"/>
          </a:avLst>
        </a:prstGeom>
        <a:solidFill>
          <a:srgbClr val="034EA2">
            <a:hueOff val="0"/>
            <a:satOff val="0"/>
            <a:lumOff val="0"/>
            <a:alphaOff val="0"/>
          </a:srgbClr>
        </a:solidFill>
        <a:ln w="12700" cap="flat" cmpd="sng" algn="ctr">
          <a:solidFill>
            <a:srgbClr val="D3E8F9">
              <a:hueOff val="0"/>
              <a:satOff val="0"/>
              <a:lumOff val="0"/>
              <a:alphaOff val="0"/>
            </a:srgbClr>
          </a:solidFill>
          <a:prstDash val="solid"/>
          <a:miter lim="800000"/>
        </a:ln>
        <a:effectLst/>
      </dgm:spPr>
      <dgm:t>
        <a:bodyPr/>
        <a:lstStyle/>
        <a:p>
          <a:r>
            <a:rPr lang="it-IT" sz="1800" dirty="0">
              <a:solidFill>
                <a:srgbClr val="FFFFFF"/>
              </a:solidFill>
              <a:latin typeface="Arial"/>
              <a:ea typeface="+mn-ea"/>
              <a:cs typeface="+mn-cs"/>
            </a:rPr>
            <a:t>Background health data</a:t>
          </a:r>
        </a:p>
      </dgm:t>
    </dgm:pt>
    <dgm:pt modelId="{78E19A81-0701-48EB-BB8F-A6D02045E408}" type="parTrans" cxnId="{1C7B05E0-0FB5-4E8B-A797-A47FC044F709}">
      <dgm:prSet/>
      <dgm:spPr/>
      <dgm:t>
        <a:bodyPr/>
        <a:lstStyle/>
        <a:p>
          <a:endParaRPr lang="it-IT" sz="1100"/>
        </a:p>
      </dgm:t>
    </dgm:pt>
    <dgm:pt modelId="{FDD5AB41-A6E4-45C2-9EAD-6F6A91DE60D4}" type="sibTrans" cxnId="{1C7B05E0-0FB5-4E8B-A797-A47FC044F709}">
      <dgm:prSet/>
      <dgm:spPr/>
      <dgm:t>
        <a:bodyPr/>
        <a:lstStyle/>
        <a:p>
          <a:endParaRPr lang="it-IT" sz="1100"/>
        </a:p>
      </dgm:t>
    </dgm:pt>
    <dgm:pt modelId="{F7FB63C1-215D-404C-8B58-F92BB65B344E}" type="pres">
      <dgm:prSet presAssocID="{F1C18946-564D-47CA-B312-D365C228964D}" presName="diagram" presStyleCnt="0">
        <dgm:presLayoutVars>
          <dgm:chPref val="1"/>
          <dgm:dir/>
          <dgm:animOne val="branch"/>
          <dgm:animLvl val="lvl"/>
          <dgm:resizeHandles/>
        </dgm:presLayoutVars>
      </dgm:prSet>
      <dgm:spPr/>
      <dgm:t>
        <a:bodyPr/>
        <a:lstStyle/>
        <a:p>
          <a:endParaRPr lang="en-US"/>
        </a:p>
      </dgm:t>
    </dgm:pt>
    <dgm:pt modelId="{B7078E8F-9877-4B07-A364-C5D611364E90}" type="pres">
      <dgm:prSet presAssocID="{74656B67-AFDB-4230-AD1D-C99C907212FD}" presName="root" presStyleCnt="0"/>
      <dgm:spPr/>
      <dgm:t>
        <a:bodyPr/>
        <a:lstStyle/>
        <a:p>
          <a:endParaRPr lang="en-US"/>
        </a:p>
      </dgm:t>
    </dgm:pt>
    <dgm:pt modelId="{0C732235-4831-47AD-9935-E6179AD9486A}" type="pres">
      <dgm:prSet presAssocID="{74656B67-AFDB-4230-AD1D-C99C907212FD}" presName="rootComposite" presStyleCnt="0"/>
      <dgm:spPr/>
      <dgm:t>
        <a:bodyPr/>
        <a:lstStyle/>
        <a:p>
          <a:endParaRPr lang="en-US"/>
        </a:p>
      </dgm:t>
    </dgm:pt>
    <dgm:pt modelId="{626ECDFC-3464-4E47-A08A-6D5972CB7061}" type="pres">
      <dgm:prSet presAssocID="{74656B67-AFDB-4230-AD1D-C99C907212FD}" presName="rootText" presStyleLbl="node1" presStyleIdx="0" presStyleCnt="1" custScaleX="131959" custScaleY="68265" custLinFactNeighborX="1409" custLinFactNeighborY="-106"/>
      <dgm:spPr/>
      <dgm:t>
        <a:bodyPr/>
        <a:lstStyle/>
        <a:p>
          <a:endParaRPr lang="en-US"/>
        </a:p>
      </dgm:t>
    </dgm:pt>
    <dgm:pt modelId="{07FB52DB-4E86-4FED-B3A2-956B85ED70CB}" type="pres">
      <dgm:prSet presAssocID="{74656B67-AFDB-4230-AD1D-C99C907212FD}" presName="rootConnector" presStyleLbl="node1" presStyleIdx="0" presStyleCnt="1"/>
      <dgm:spPr/>
      <dgm:t>
        <a:bodyPr/>
        <a:lstStyle/>
        <a:p>
          <a:endParaRPr lang="en-US"/>
        </a:p>
      </dgm:t>
    </dgm:pt>
    <dgm:pt modelId="{D754CC9D-3776-48E1-9494-23A05A66CEC0}" type="pres">
      <dgm:prSet presAssocID="{74656B67-AFDB-4230-AD1D-C99C907212FD}" presName="childShape" presStyleCnt="0"/>
      <dgm:spPr/>
      <dgm:t>
        <a:bodyPr/>
        <a:lstStyle/>
        <a:p>
          <a:endParaRPr lang="en-US"/>
        </a:p>
      </dgm:t>
    </dgm:pt>
  </dgm:ptLst>
  <dgm:cxnLst>
    <dgm:cxn modelId="{1C7B05E0-0FB5-4E8B-A797-A47FC044F709}" srcId="{F1C18946-564D-47CA-B312-D365C228964D}" destId="{74656B67-AFDB-4230-AD1D-C99C907212FD}" srcOrd="0" destOrd="0" parTransId="{78E19A81-0701-48EB-BB8F-A6D02045E408}" sibTransId="{FDD5AB41-A6E4-45C2-9EAD-6F6A91DE60D4}"/>
    <dgm:cxn modelId="{E9195B36-0A00-4939-BFB7-594B4775A33E}" type="presOf" srcId="{F1C18946-564D-47CA-B312-D365C228964D}" destId="{F7FB63C1-215D-404C-8B58-F92BB65B344E}" srcOrd="0" destOrd="0" presId="urn:microsoft.com/office/officeart/2005/8/layout/hierarchy3"/>
    <dgm:cxn modelId="{0C9FBEB9-2497-4F61-8DCF-707F3A51FCF0}" type="presOf" srcId="{74656B67-AFDB-4230-AD1D-C99C907212FD}" destId="{07FB52DB-4E86-4FED-B3A2-956B85ED70CB}" srcOrd="1" destOrd="0" presId="urn:microsoft.com/office/officeart/2005/8/layout/hierarchy3"/>
    <dgm:cxn modelId="{564FF0C7-A84A-4F9C-9063-8D42D0E627BA}" type="presOf" srcId="{74656B67-AFDB-4230-AD1D-C99C907212FD}" destId="{626ECDFC-3464-4E47-A08A-6D5972CB7061}" srcOrd="0" destOrd="0" presId="urn:microsoft.com/office/officeart/2005/8/layout/hierarchy3"/>
    <dgm:cxn modelId="{03F982A3-3F47-4553-8889-4F4F9368E40B}" type="presParOf" srcId="{F7FB63C1-215D-404C-8B58-F92BB65B344E}" destId="{B7078E8F-9877-4B07-A364-C5D611364E90}" srcOrd="0" destOrd="0" presId="urn:microsoft.com/office/officeart/2005/8/layout/hierarchy3"/>
    <dgm:cxn modelId="{68DBAA17-2BAF-4176-9FF0-09ED5503F3CB}" type="presParOf" srcId="{B7078E8F-9877-4B07-A364-C5D611364E90}" destId="{0C732235-4831-47AD-9935-E6179AD9486A}" srcOrd="0" destOrd="0" presId="urn:microsoft.com/office/officeart/2005/8/layout/hierarchy3"/>
    <dgm:cxn modelId="{D2FE904C-EBFE-4E9F-B27B-8C64C7C61C6F}" type="presParOf" srcId="{0C732235-4831-47AD-9935-E6179AD9486A}" destId="{626ECDFC-3464-4E47-A08A-6D5972CB7061}" srcOrd="0" destOrd="0" presId="urn:microsoft.com/office/officeart/2005/8/layout/hierarchy3"/>
    <dgm:cxn modelId="{F0BE9EF8-9D3A-4EC4-8430-84CBF3CC6338}" type="presParOf" srcId="{0C732235-4831-47AD-9935-E6179AD9486A}" destId="{07FB52DB-4E86-4FED-B3A2-956B85ED70CB}" srcOrd="1" destOrd="0" presId="urn:microsoft.com/office/officeart/2005/8/layout/hierarchy3"/>
    <dgm:cxn modelId="{4B8BB78E-F234-4836-A57D-398539FAF14F}" type="presParOf" srcId="{B7078E8F-9877-4B07-A364-C5D611364E90}" destId="{D754CC9D-3776-48E1-9494-23A05A66CEC0}" srcOrd="1" destOrd="0" presId="urn:microsoft.com/office/officeart/2005/8/layout/hierarchy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98D6034-8266-48CA-93C0-E7DE4DDD6BE6}"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1ADFF411-3E0A-46D8-8D26-CC40D1035A8B}">
      <dgm:prSet phldrT="[Text]"/>
      <dgm:spPr>
        <a:xfrm>
          <a:off x="86241" y="804"/>
          <a:ext cx="1304936" cy="675335"/>
        </a:xfrm>
        <a:prstGeom prst="rect">
          <a:avLst/>
        </a:prstGeom>
        <a:solidFill>
          <a:srgbClr val="034EA2">
            <a:hueOff val="0"/>
            <a:satOff val="0"/>
            <a:lumOff val="0"/>
            <a:alphaOff val="0"/>
          </a:srgbClr>
        </a:solidFill>
        <a:ln w="12700" cap="flat" cmpd="sng" algn="ctr">
          <a:solidFill>
            <a:srgbClr val="D3E8F9">
              <a:hueOff val="0"/>
              <a:satOff val="0"/>
              <a:lumOff val="0"/>
              <a:alphaOff val="0"/>
            </a:srgbClr>
          </a:solidFill>
          <a:prstDash val="solid"/>
          <a:miter lim="800000"/>
        </a:ln>
        <a:effectLst/>
      </dgm:spPr>
      <dgm:t>
        <a:bodyPr/>
        <a:lstStyle/>
        <a:p>
          <a:r>
            <a:rPr lang="en-US" dirty="0" smtClean="0">
              <a:solidFill>
                <a:srgbClr val="FFFFFF"/>
              </a:solidFill>
              <a:latin typeface="Arial"/>
              <a:ea typeface="+mn-ea"/>
              <a:cs typeface="+mn-cs"/>
            </a:rPr>
            <a:t>Exposure assessment</a:t>
          </a:r>
          <a:endParaRPr lang="en-US" dirty="0">
            <a:solidFill>
              <a:srgbClr val="FFFFFF"/>
            </a:solidFill>
            <a:latin typeface="Arial"/>
            <a:ea typeface="+mn-ea"/>
            <a:cs typeface="+mn-cs"/>
          </a:endParaRPr>
        </a:p>
      </dgm:t>
    </dgm:pt>
    <dgm:pt modelId="{5FE5E63F-DA96-424D-8E20-7B3066727F34}" type="parTrans" cxnId="{6E60CB21-601C-45D1-AADF-C98F5F2F4087}">
      <dgm:prSet/>
      <dgm:spPr/>
      <dgm:t>
        <a:bodyPr/>
        <a:lstStyle/>
        <a:p>
          <a:endParaRPr lang="en-US"/>
        </a:p>
      </dgm:t>
    </dgm:pt>
    <dgm:pt modelId="{4D42B6B7-8BE9-4CD3-AD63-8353665E4A4B}" type="sibTrans" cxnId="{6E60CB21-601C-45D1-AADF-C98F5F2F4087}">
      <dgm:prSet/>
      <dgm:spPr/>
      <dgm:t>
        <a:bodyPr/>
        <a:lstStyle/>
        <a:p>
          <a:endParaRPr lang="en-US"/>
        </a:p>
      </dgm:t>
    </dgm:pt>
    <dgm:pt modelId="{16696851-1ED0-4B56-8823-7FD06DBB7220}" type="pres">
      <dgm:prSet presAssocID="{A98D6034-8266-48CA-93C0-E7DE4DDD6BE6}" presName="diagram" presStyleCnt="0">
        <dgm:presLayoutVars>
          <dgm:dir/>
          <dgm:resizeHandles val="exact"/>
        </dgm:presLayoutVars>
      </dgm:prSet>
      <dgm:spPr/>
      <dgm:t>
        <a:bodyPr/>
        <a:lstStyle/>
        <a:p>
          <a:endParaRPr lang="en-US"/>
        </a:p>
      </dgm:t>
    </dgm:pt>
    <dgm:pt modelId="{B4578419-8336-454D-B7AD-6E7CE102F85B}" type="pres">
      <dgm:prSet presAssocID="{1ADFF411-3E0A-46D8-8D26-CC40D1035A8B}" presName="node" presStyleLbl="node1" presStyleIdx="0" presStyleCnt="1" custScaleX="100000" custScaleY="86254" custLinFactNeighborX="-16534" custLinFactNeighborY="39164">
        <dgm:presLayoutVars>
          <dgm:bulletEnabled val="1"/>
        </dgm:presLayoutVars>
      </dgm:prSet>
      <dgm:spPr/>
      <dgm:t>
        <a:bodyPr/>
        <a:lstStyle/>
        <a:p>
          <a:endParaRPr lang="en-US"/>
        </a:p>
      </dgm:t>
    </dgm:pt>
  </dgm:ptLst>
  <dgm:cxnLst>
    <dgm:cxn modelId="{D71995F6-4D5B-4D00-973C-9D7AEB470894}" type="presOf" srcId="{A98D6034-8266-48CA-93C0-E7DE4DDD6BE6}" destId="{16696851-1ED0-4B56-8823-7FD06DBB7220}" srcOrd="0" destOrd="0" presId="urn:microsoft.com/office/officeart/2005/8/layout/default"/>
    <dgm:cxn modelId="{97D9CBAD-788C-46AC-A4FD-2A48F9643892}" type="presOf" srcId="{1ADFF411-3E0A-46D8-8D26-CC40D1035A8B}" destId="{B4578419-8336-454D-B7AD-6E7CE102F85B}" srcOrd="0" destOrd="0" presId="urn:microsoft.com/office/officeart/2005/8/layout/default"/>
    <dgm:cxn modelId="{6E60CB21-601C-45D1-AADF-C98F5F2F4087}" srcId="{A98D6034-8266-48CA-93C0-E7DE4DDD6BE6}" destId="{1ADFF411-3E0A-46D8-8D26-CC40D1035A8B}" srcOrd="0" destOrd="0" parTransId="{5FE5E63F-DA96-424D-8E20-7B3066727F34}" sibTransId="{4D42B6B7-8BE9-4CD3-AD63-8353665E4A4B}"/>
    <dgm:cxn modelId="{00C5B7E4-F487-4B5A-8B9A-F53220DD41B8}" type="presParOf" srcId="{16696851-1ED0-4B56-8823-7FD06DBB7220}" destId="{B4578419-8336-454D-B7AD-6E7CE102F85B}" srcOrd="0" destOrd="0" presId="urn:microsoft.com/office/officeart/2005/8/layout/default"/>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1C18946-564D-47CA-B312-D365C228964D}" type="doc">
      <dgm:prSet loTypeId="urn:microsoft.com/office/officeart/2005/8/layout/hierarchy3" loCatId="hierarchy" qsTypeId="urn:microsoft.com/office/officeart/2005/8/quickstyle/simple1" qsCatId="simple" csTypeId="urn:microsoft.com/office/officeart/2005/8/colors/accent0_3" csCatId="mainScheme" phldr="1"/>
      <dgm:spPr/>
      <dgm:t>
        <a:bodyPr/>
        <a:lstStyle/>
        <a:p>
          <a:endParaRPr lang="it-IT"/>
        </a:p>
      </dgm:t>
    </dgm:pt>
    <dgm:pt modelId="{74656B67-AFDB-4230-AD1D-C99C907212FD}">
      <dgm:prSet phldrT="[Testo]" custT="1"/>
      <dgm:spPr>
        <a:xfrm>
          <a:off x="933099" y="334862"/>
          <a:ext cx="1727214" cy="895855"/>
        </a:xfrm>
        <a:prstGeom prst="roundRect">
          <a:avLst>
            <a:gd name="adj" fmla="val 10000"/>
          </a:avLst>
        </a:prstGeom>
        <a:solidFill>
          <a:srgbClr val="034EA2">
            <a:hueOff val="0"/>
            <a:satOff val="0"/>
            <a:lumOff val="0"/>
            <a:alphaOff val="0"/>
          </a:srgbClr>
        </a:solidFill>
        <a:ln w="12700" cap="flat" cmpd="sng" algn="ctr">
          <a:solidFill>
            <a:srgbClr val="D3E8F9">
              <a:hueOff val="0"/>
              <a:satOff val="0"/>
              <a:lumOff val="0"/>
              <a:alphaOff val="0"/>
            </a:srgbClr>
          </a:solidFill>
          <a:prstDash val="solid"/>
          <a:miter lim="800000"/>
        </a:ln>
        <a:effectLst/>
      </dgm:spPr>
      <dgm:t>
        <a:bodyPr/>
        <a:lstStyle/>
        <a:p>
          <a:r>
            <a:rPr lang="it-IT" sz="1800" dirty="0" smtClean="0">
              <a:solidFill>
                <a:srgbClr val="FFFFFF"/>
              </a:solidFill>
              <a:latin typeface="Arial"/>
              <a:ea typeface="+mn-ea"/>
              <a:cs typeface="+mn-cs"/>
            </a:rPr>
            <a:t>Concentration- </a:t>
          </a:r>
          <a:r>
            <a:rPr lang="it-IT" sz="1800" dirty="0">
              <a:solidFill>
                <a:srgbClr val="FFFFFF"/>
              </a:solidFill>
              <a:latin typeface="Arial"/>
              <a:ea typeface="+mn-ea"/>
              <a:cs typeface="+mn-cs"/>
            </a:rPr>
            <a:t>response </a:t>
          </a:r>
          <a:r>
            <a:rPr lang="it-IT" sz="1800" dirty="0" smtClean="0">
              <a:solidFill>
                <a:srgbClr val="FFFFFF"/>
              </a:solidFill>
              <a:latin typeface="Arial"/>
              <a:ea typeface="+mn-ea"/>
              <a:cs typeface="+mn-cs"/>
            </a:rPr>
            <a:t>function (CRF)</a:t>
          </a:r>
          <a:endParaRPr lang="it-IT" sz="1800" dirty="0">
            <a:solidFill>
              <a:srgbClr val="FFFFFF"/>
            </a:solidFill>
            <a:latin typeface="Arial"/>
            <a:ea typeface="+mn-ea"/>
            <a:cs typeface="+mn-cs"/>
          </a:endParaRPr>
        </a:p>
      </dgm:t>
    </dgm:pt>
    <dgm:pt modelId="{78E19A81-0701-48EB-BB8F-A6D02045E408}" type="parTrans" cxnId="{1C7B05E0-0FB5-4E8B-A797-A47FC044F709}">
      <dgm:prSet/>
      <dgm:spPr/>
      <dgm:t>
        <a:bodyPr/>
        <a:lstStyle/>
        <a:p>
          <a:endParaRPr lang="it-IT" sz="1100"/>
        </a:p>
      </dgm:t>
    </dgm:pt>
    <dgm:pt modelId="{FDD5AB41-A6E4-45C2-9EAD-6F6A91DE60D4}" type="sibTrans" cxnId="{1C7B05E0-0FB5-4E8B-A797-A47FC044F709}">
      <dgm:prSet/>
      <dgm:spPr/>
      <dgm:t>
        <a:bodyPr/>
        <a:lstStyle/>
        <a:p>
          <a:endParaRPr lang="it-IT" sz="1100"/>
        </a:p>
      </dgm:t>
    </dgm:pt>
    <dgm:pt modelId="{41D3ED2B-A9A1-446E-A09E-2FF801E2172C}">
      <dgm:prSet phldrT="[Testo]" custT="1"/>
      <dgm:spPr>
        <a:xfrm>
          <a:off x="1149423" y="1431420"/>
          <a:ext cx="1642024" cy="525265"/>
        </a:xfrm>
        <a:prstGeom prst="roundRect">
          <a:avLst>
            <a:gd name="adj" fmla="val 10000"/>
          </a:avLst>
        </a:prstGeom>
        <a:solidFill>
          <a:srgbClr val="D3E8F9">
            <a:alpha val="90000"/>
            <a:hueOff val="0"/>
            <a:satOff val="0"/>
            <a:lumOff val="0"/>
            <a:alphaOff val="0"/>
          </a:srgbClr>
        </a:solidFill>
        <a:ln w="12700" cap="flat" cmpd="sng" algn="ctr">
          <a:solidFill>
            <a:srgbClr val="034EA2">
              <a:hueOff val="0"/>
              <a:satOff val="0"/>
              <a:lumOff val="0"/>
              <a:alphaOff val="0"/>
            </a:srgbClr>
          </a:solidFill>
          <a:prstDash val="solid"/>
          <a:miter lim="800000"/>
        </a:ln>
        <a:effectLst/>
      </dgm:spPr>
      <dgm:t>
        <a:bodyPr/>
        <a:lstStyle/>
        <a:p>
          <a:pPr algn="ctr"/>
          <a:r>
            <a:rPr lang="it-IT" sz="1600" dirty="0" smtClean="0">
              <a:solidFill>
                <a:srgbClr val="4D4D4D">
                  <a:hueOff val="0"/>
                  <a:satOff val="0"/>
                  <a:lumOff val="0"/>
                  <a:alphaOff val="0"/>
                </a:srgbClr>
              </a:solidFill>
              <a:latin typeface="Arial"/>
              <a:ea typeface="+mn-ea"/>
              <a:cs typeface="+mn-cs"/>
            </a:rPr>
            <a:t>Various studies</a:t>
          </a:r>
          <a:br>
            <a:rPr lang="it-IT" sz="1600" dirty="0" smtClean="0">
              <a:solidFill>
                <a:srgbClr val="4D4D4D">
                  <a:hueOff val="0"/>
                  <a:satOff val="0"/>
                  <a:lumOff val="0"/>
                  <a:alphaOff val="0"/>
                </a:srgbClr>
              </a:solidFill>
              <a:latin typeface="Arial"/>
              <a:ea typeface="+mn-ea"/>
              <a:cs typeface="+mn-cs"/>
            </a:rPr>
          </a:br>
          <a:r>
            <a:rPr lang="it-IT" sz="1600" dirty="0" smtClean="0">
              <a:solidFill>
                <a:srgbClr val="4D4D4D">
                  <a:hueOff val="0"/>
                  <a:satOff val="0"/>
                  <a:lumOff val="0"/>
                  <a:alphaOff val="0"/>
                </a:srgbClr>
              </a:solidFill>
              <a:latin typeface="Arial"/>
              <a:ea typeface="+mn-ea"/>
              <a:cs typeface="+mn-cs"/>
            </a:rPr>
            <a:t>2015 - 2022</a:t>
          </a:r>
          <a:endParaRPr lang="it-IT" sz="1600" dirty="0">
            <a:solidFill>
              <a:srgbClr val="4D4D4D">
                <a:hueOff val="0"/>
                <a:satOff val="0"/>
                <a:lumOff val="0"/>
                <a:alphaOff val="0"/>
              </a:srgbClr>
            </a:solidFill>
            <a:latin typeface="Arial"/>
            <a:ea typeface="+mn-ea"/>
            <a:cs typeface="+mn-cs"/>
          </a:endParaRPr>
        </a:p>
      </dgm:t>
    </dgm:pt>
    <dgm:pt modelId="{4CF78DB2-CC88-4138-8FDD-AAB38698A034}" type="parTrans" cxnId="{26767335-F423-41CA-9660-4C5FDBFB482C}">
      <dgm:prSet/>
      <dgm:spPr>
        <a:xfrm>
          <a:off x="1060101" y="1230717"/>
          <a:ext cx="91440" cy="463334"/>
        </a:xfrm>
        <a:custGeom>
          <a:avLst/>
          <a:gdLst/>
          <a:ahLst/>
          <a:cxnLst/>
          <a:rect l="0" t="0" r="0" b="0"/>
          <a:pathLst>
            <a:path>
              <a:moveTo>
                <a:pt x="45720" y="0"/>
              </a:moveTo>
              <a:lnTo>
                <a:pt x="45720" y="463334"/>
              </a:lnTo>
              <a:lnTo>
                <a:pt x="89322" y="463334"/>
              </a:lnTo>
            </a:path>
          </a:pathLst>
        </a:custGeom>
        <a:noFill/>
        <a:ln w="12700" cap="flat" cmpd="sng" algn="ctr">
          <a:solidFill>
            <a:srgbClr val="034EA2">
              <a:shade val="60000"/>
              <a:hueOff val="0"/>
              <a:satOff val="0"/>
              <a:lumOff val="0"/>
              <a:alphaOff val="0"/>
            </a:srgbClr>
          </a:solidFill>
          <a:prstDash val="solid"/>
          <a:miter lim="800000"/>
        </a:ln>
        <a:effectLst/>
      </dgm:spPr>
      <dgm:t>
        <a:bodyPr/>
        <a:lstStyle/>
        <a:p>
          <a:endParaRPr lang="it-IT" sz="1100"/>
        </a:p>
      </dgm:t>
    </dgm:pt>
    <dgm:pt modelId="{05F227A5-4512-4E32-9CD0-45CAFC900892}" type="sibTrans" cxnId="{26767335-F423-41CA-9660-4C5FDBFB482C}">
      <dgm:prSet/>
      <dgm:spPr/>
      <dgm:t>
        <a:bodyPr/>
        <a:lstStyle/>
        <a:p>
          <a:endParaRPr lang="it-IT" sz="1100"/>
        </a:p>
      </dgm:t>
    </dgm:pt>
    <dgm:pt modelId="{50B9756A-299A-4D1F-91A6-B25B442FB036}">
      <dgm:prSet phldrT="[Testo]" custT="1"/>
      <dgm:spPr>
        <a:xfrm>
          <a:off x="918269" y="2324495"/>
          <a:ext cx="1861745" cy="761725"/>
        </a:xfrm>
        <a:prstGeom prst="roundRect">
          <a:avLst>
            <a:gd name="adj" fmla="val 10000"/>
          </a:avLst>
        </a:prstGeom>
        <a:solidFill>
          <a:srgbClr val="034EA2">
            <a:hueOff val="0"/>
            <a:satOff val="0"/>
            <a:lumOff val="0"/>
            <a:alphaOff val="0"/>
          </a:srgbClr>
        </a:solidFill>
        <a:ln w="12700" cap="flat" cmpd="sng" algn="ctr">
          <a:solidFill>
            <a:srgbClr val="D3E8F9">
              <a:hueOff val="0"/>
              <a:satOff val="0"/>
              <a:lumOff val="0"/>
              <a:alphaOff val="0"/>
            </a:srgbClr>
          </a:solidFill>
          <a:prstDash val="solid"/>
          <a:miter lim="800000"/>
        </a:ln>
        <a:effectLst/>
      </dgm:spPr>
      <dgm:t>
        <a:bodyPr/>
        <a:lstStyle/>
        <a:p>
          <a:r>
            <a:rPr lang="it-IT" sz="1800" dirty="0" smtClean="0">
              <a:solidFill>
                <a:srgbClr val="FFFFFF"/>
              </a:solidFill>
              <a:latin typeface="Arial"/>
              <a:ea typeface="+mn-ea"/>
              <a:cs typeface="+mn-cs"/>
            </a:rPr>
            <a:t>Integrated exposure – response (IER)</a:t>
          </a:r>
          <a:endParaRPr lang="it-IT" sz="1800" dirty="0">
            <a:solidFill>
              <a:srgbClr val="FFFFFF"/>
            </a:solidFill>
            <a:latin typeface="Arial"/>
            <a:ea typeface="+mn-ea"/>
            <a:cs typeface="+mn-cs"/>
          </a:endParaRPr>
        </a:p>
      </dgm:t>
    </dgm:pt>
    <dgm:pt modelId="{F9214EA7-E544-49DE-9689-EAB6B527AF5C}" type="parTrans" cxnId="{4055824B-FEF6-4EDF-B753-8A76BBD9F289}">
      <dgm:prSet/>
      <dgm:spPr/>
      <dgm:t>
        <a:bodyPr/>
        <a:lstStyle/>
        <a:p>
          <a:endParaRPr lang="it-IT" sz="1100"/>
        </a:p>
      </dgm:t>
    </dgm:pt>
    <dgm:pt modelId="{3AA1A338-8AAC-4C36-8E1B-844241A8A0E5}" type="sibTrans" cxnId="{4055824B-FEF6-4EDF-B753-8A76BBD9F289}">
      <dgm:prSet/>
      <dgm:spPr/>
      <dgm:t>
        <a:bodyPr/>
        <a:lstStyle/>
        <a:p>
          <a:endParaRPr lang="it-IT" sz="1100"/>
        </a:p>
      </dgm:t>
    </dgm:pt>
    <dgm:pt modelId="{D3907263-372D-4FAF-8AC2-6C2F35A336C4}">
      <dgm:prSet phldrT="[Testo]" custT="1"/>
      <dgm:spPr>
        <a:xfrm>
          <a:off x="1386203" y="3364446"/>
          <a:ext cx="1461658" cy="714238"/>
        </a:xfrm>
        <a:prstGeom prst="roundRect">
          <a:avLst>
            <a:gd name="adj" fmla="val 10000"/>
          </a:avLst>
        </a:prstGeom>
        <a:solidFill>
          <a:srgbClr val="D3E8F9">
            <a:alpha val="90000"/>
            <a:hueOff val="0"/>
            <a:satOff val="0"/>
            <a:lumOff val="0"/>
            <a:alphaOff val="0"/>
          </a:srgbClr>
        </a:solidFill>
        <a:ln w="12700" cap="flat" cmpd="sng" algn="ctr">
          <a:solidFill>
            <a:srgbClr val="034EA2">
              <a:hueOff val="0"/>
              <a:satOff val="0"/>
              <a:lumOff val="0"/>
              <a:alphaOff val="0"/>
            </a:srgbClr>
          </a:solidFill>
          <a:prstDash val="solid"/>
          <a:miter lim="800000"/>
        </a:ln>
        <a:effectLst/>
      </dgm:spPr>
      <dgm:t>
        <a:bodyPr/>
        <a:lstStyle/>
        <a:p>
          <a:r>
            <a:rPr lang="it-IT" sz="1600" dirty="0" smtClean="0">
              <a:solidFill>
                <a:srgbClr val="4D4D4D">
                  <a:hueOff val="0"/>
                  <a:satOff val="0"/>
                  <a:lumOff val="0"/>
                  <a:alphaOff val="0"/>
                </a:srgbClr>
              </a:solidFill>
              <a:latin typeface="Arial"/>
              <a:ea typeface="+mn-ea"/>
              <a:cs typeface="+mn-cs"/>
            </a:rPr>
            <a:t>Global Burden of Disease (GBD) 2019</a:t>
          </a:r>
          <a:endParaRPr lang="it-IT" sz="1600" dirty="0">
            <a:solidFill>
              <a:srgbClr val="4D4D4D">
                <a:hueOff val="0"/>
                <a:satOff val="0"/>
                <a:lumOff val="0"/>
                <a:alphaOff val="0"/>
              </a:srgbClr>
            </a:solidFill>
            <a:latin typeface="Arial"/>
            <a:ea typeface="+mn-ea"/>
            <a:cs typeface="+mn-cs"/>
          </a:endParaRPr>
        </a:p>
      </dgm:t>
    </dgm:pt>
    <dgm:pt modelId="{598A9439-F01F-49D0-B178-06E0ABAA84C7}" type="parTrans" cxnId="{694F88D3-54D8-4A0B-BB8B-6A8A31D7A61F}">
      <dgm:prSet/>
      <dgm:spPr>
        <a:xfrm>
          <a:off x="1104443" y="3086220"/>
          <a:ext cx="281759" cy="635344"/>
        </a:xfrm>
        <a:custGeom>
          <a:avLst/>
          <a:gdLst/>
          <a:ahLst/>
          <a:cxnLst/>
          <a:rect l="0" t="0" r="0" b="0"/>
          <a:pathLst>
            <a:path>
              <a:moveTo>
                <a:pt x="0" y="0"/>
              </a:moveTo>
              <a:lnTo>
                <a:pt x="0" y="635344"/>
              </a:lnTo>
              <a:lnTo>
                <a:pt x="281759" y="635344"/>
              </a:lnTo>
            </a:path>
          </a:pathLst>
        </a:custGeom>
        <a:noFill/>
        <a:ln w="12700" cap="flat" cmpd="sng" algn="ctr">
          <a:solidFill>
            <a:srgbClr val="034EA2">
              <a:shade val="60000"/>
              <a:hueOff val="0"/>
              <a:satOff val="0"/>
              <a:lumOff val="0"/>
              <a:alphaOff val="0"/>
            </a:srgbClr>
          </a:solidFill>
          <a:prstDash val="solid"/>
          <a:miter lim="800000"/>
        </a:ln>
        <a:effectLst/>
      </dgm:spPr>
      <dgm:t>
        <a:bodyPr/>
        <a:lstStyle/>
        <a:p>
          <a:endParaRPr lang="it-IT" sz="1100"/>
        </a:p>
      </dgm:t>
    </dgm:pt>
    <dgm:pt modelId="{DE032CF3-8A9F-4A12-BA92-54698AF50522}" type="sibTrans" cxnId="{694F88D3-54D8-4A0B-BB8B-6A8A31D7A61F}">
      <dgm:prSet/>
      <dgm:spPr/>
      <dgm:t>
        <a:bodyPr/>
        <a:lstStyle/>
        <a:p>
          <a:endParaRPr lang="it-IT" sz="1100"/>
        </a:p>
      </dgm:t>
    </dgm:pt>
    <dgm:pt modelId="{F7FB63C1-215D-404C-8B58-F92BB65B344E}" type="pres">
      <dgm:prSet presAssocID="{F1C18946-564D-47CA-B312-D365C228964D}" presName="diagram" presStyleCnt="0">
        <dgm:presLayoutVars>
          <dgm:chPref val="1"/>
          <dgm:dir/>
          <dgm:animOne val="branch"/>
          <dgm:animLvl val="lvl"/>
          <dgm:resizeHandles/>
        </dgm:presLayoutVars>
      </dgm:prSet>
      <dgm:spPr/>
      <dgm:t>
        <a:bodyPr/>
        <a:lstStyle/>
        <a:p>
          <a:endParaRPr lang="en-US"/>
        </a:p>
      </dgm:t>
    </dgm:pt>
    <dgm:pt modelId="{B7078E8F-9877-4B07-A364-C5D611364E90}" type="pres">
      <dgm:prSet presAssocID="{74656B67-AFDB-4230-AD1D-C99C907212FD}" presName="root" presStyleCnt="0"/>
      <dgm:spPr/>
      <dgm:t>
        <a:bodyPr/>
        <a:lstStyle/>
        <a:p>
          <a:endParaRPr lang="en-US"/>
        </a:p>
      </dgm:t>
    </dgm:pt>
    <dgm:pt modelId="{0C732235-4831-47AD-9935-E6179AD9486A}" type="pres">
      <dgm:prSet presAssocID="{74656B67-AFDB-4230-AD1D-C99C907212FD}" presName="rootComposite" presStyleCnt="0"/>
      <dgm:spPr/>
      <dgm:t>
        <a:bodyPr/>
        <a:lstStyle/>
        <a:p>
          <a:endParaRPr lang="en-US"/>
        </a:p>
      </dgm:t>
    </dgm:pt>
    <dgm:pt modelId="{626ECDFC-3464-4E47-A08A-6D5972CB7061}" type="pres">
      <dgm:prSet presAssocID="{74656B67-AFDB-4230-AD1D-C99C907212FD}" presName="rootText" presStyleLbl="node1" presStyleIdx="0" presStyleCnt="2" custScaleX="220237" custScaleY="228461" custLinFactX="18784" custLinFactY="-100000" custLinFactNeighborX="100000" custLinFactNeighborY="-171766"/>
      <dgm:spPr/>
      <dgm:t>
        <a:bodyPr/>
        <a:lstStyle/>
        <a:p>
          <a:endParaRPr lang="en-US"/>
        </a:p>
      </dgm:t>
    </dgm:pt>
    <dgm:pt modelId="{07FB52DB-4E86-4FED-B3A2-956B85ED70CB}" type="pres">
      <dgm:prSet presAssocID="{74656B67-AFDB-4230-AD1D-C99C907212FD}" presName="rootConnector" presStyleLbl="node1" presStyleIdx="0" presStyleCnt="2"/>
      <dgm:spPr/>
      <dgm:t>
        <a:bodyPr/>
        <a:lstStyle/>
        <a:p>
          <a:endParaRPr lang="en-US"/>
        </a:p>
      </dgm:t>
    </dgm:pt>
    <dgm:pt modelId="{D754CC9D-3776-48E1-9494-23A05A66CEC0}" type="pres">
      <dgm:prSet presAssocID="{74656B67-AFDB-4230-AD1D-C99C907212FD}" presName="childShape" presStyleCnt="0"/>
      <dgm:spPr/>
      <dgm:t>
        <a:bodyPr/>
        <a:lstStyle/>
        <a:p>
          <a:endParaRPr lang="en-US"/>
        </a:p>
      </dgm:t>
    </dgm:pt>
    <dgm:pt modelId="{5B4D168E-FFA0-48F2-A536-86380194FBB2}" type="pres">
      <dgm:prSet presAssocID="{4CF78DB2-CC88-4138-8FDD-AAB38698A034}" presName="Name13" presStyleLbl="parChTrans1D2" presStyleIdx="0" presStyleCnt="2"/>
      <dgm:spPr/>
      <dgm:t>
        <a:bodyPr/>
        <a:lstStyle/>
        <a:p>
          <a:endParaRPr lang="en-US"/>
        </a:p>
      </dgm:t>
    </dgm:pt>
    <dgm:pt modelId="{ED4E09FA-9785-4A56-8339-330D36149152}" type="pres">
      <dgm:prSet presAssocID="{41D3ED2B-A9A1-446E-A09E-2FF801E2172C}" presName="childText" presStyleLbl="bgAcc1" presStyleIdx="0" presStyleCnt="2" custScaleX="261718" custScaleY="133953" custLinFactX="27900" custLinFactY="-100000" custLinFactNeighborX="100000" custLinFactNeighborY="-145583">
        <dgm:presLayoutVars>
          <dgm:bulletEnabled val="1"/>
        </dgm:presLayoutVars>
      </dgm:prSet>
      <dgm:spPr/>
      <dgm:t>
        <a:bodyPr/>
        <a:lstStyle/>
        <a:p>
          <a:endParaRPr lang="en-US"/>
        </a:p>
      </dgm:t>
    </dgm:pt>
    <dgm:pt modelId="{14B3A900-F48C-4827-9DA6-0EA712EB6D0B}" type="pres">
      <dgm:prSet presAssocID="{50B9756A-299A-4D1F-91A6-B25B442FB036}" presName="root" presStyleCnt="0"/>
      <dgm:spPr/>
      <dgm:t>
        <a:bodyPr/>
        <a:lstStyle/>
        <a:p>
          <a:endParaRPr lang="en-US"/>
        </a:p>
      </dgm:t>
    </dgm:pt>
    <dgm:pt modelId="{7A2FFE61-F0C0-4646-8B79-490494C6EF37}" type="pres">
      <dgm:prSet presAssocID="{50B9756A-299A-4D1F-91A6-B25B442FB036}" presName="rootComposite" presStyleCnt="0"/>
      <dgm:spPr/>
      <dgm:t>
        <a:bodyPr/>
        <a:lstStyle/>
        <a:p>
          <a:endParaRPr lang="en-US"/>
        </a:p>
      </dgm:t>
    </dgm:pt>
    <dgm:pt modelId="{3B726BEC-A9F8-4CAE-B48B-7A4D051E4521}" type="pres">
      <dgm:prSet presAssocID="{50B9756A-299A-4D1F-91A6-B25B442FB036}" presName="rootText" presStyleLbl="node1" presStyleIdx="1" presStyleCnt="2" custScaleX="237391" custScaleY="194255" custLinFactX="-28344" custLinFactY="100000" custLinFactNeighborX="-100000" custLinFactNeighborY="135630"/>
      <dgm:spPr/>
      <dgm:t>
        <a:bodyPr/>
        <a:lstStyle/>
        <a:p>
          <a:endParaRPr lang="en-US"/>
        </a:p>
      </dgm:t>
    </dgm:pt>
    <dgm:pt modelId="{E224C21F-7197-404C-A830-6F42DC468DBD}" type="pres">
      <dgm:prSet presAssocID="{50B9756A-299A-4D1F-91A6-B25B442FB036}" presName="rootConnector" presStyleLbl="node1" presStyleIdx="1" presStyleCnt="2"/>
      <dgm:spPr/>
      <dgm:t>
        <a:bodyPr/>
        <a:lstStyle/>
        <a:p>
          <a:endParaRPr lang="en-US"/>
        </a:p>
      </dgm:t>
    </dgm:pt>
    <dgm:pt modelId="{69C22D27-06E5-4E07-B943-BB4FC2CF8671}" type="pres">
      <dgm:prSet presAssocID="{50B9756A-299A-4D1F-91A6-B25B442FB036}" presName="childShape" presStyleCnt="0"/>
      <dgm:spPr/>
      <dgm:t>
        <a:bodyPr/>
        <a:lstStyle/>
        <a:p>
          <a:endParaRPr lang="en-US"/>
        </a:p>
      </dgm:t>
    </dgm:pt>
    <dgm:pt modelId="{C172CAF4-B050-46E4-8416-C4E23C0E1685}" type="pres">
      <dgm:prSet presAssocID="{598A9439-F01F-49D0-B178-06E0ABAA84C7}" presName="Name13" presStyleLbl="parChTrans1D2" presStyleIdx="1" presStyleCnt="2"/>
      <dgm:spPr/>
      <dgm:t>
        <a:bodyPr/>
        <a:lstStyle/>
        <a:p>
          <a:endParaRPr lang="en-US"/>
        </a:p>
      </dgm:t>
    </dgm:pt>
    <dgm:pt modelId="{6414A6E9-008F-4E87-9E0D-F7E9295DBDBA}" type="pres">
      <dgm:prSet presAssocID="{D3907263-372D-4FAF-8AC2-6C2F35A336C4}" presName="childText" presStyleLbl="bgAcc1" presStyleIdx="1" presStyleCnt="2" custScaleX="232970" custScaleY="182145" custLinFactX="-45195" custLinFactY="100000" custLinFactNeighborX="-100000" custLinFactNeighborY="181583">
        <dgm:presLayoutVars>
          <dgm:bulletEnabled val="1"/>
        </dgm:presLayoutVars>
      </dgm:prSet>
      <dgm:spPr/>
      <dgm:t>
        <a:bodyPr/>
        <a:lstStyle/>
        <a:p>
          <a:endParaRPr lang="en-US"/>
        </a:p>
      </dgm:t>
    </dgm:pt>
  </dgm:ptLst>
  <dgm:cxnLst>
    <dgm:cxn modelId="{E9195B36-0A00-4939-BFB7-594B4775A33E}" type="presOf" srcId="{F1C18946-564D-47CA-B312-D365C228964D}" destId="{F7FB63C1-215D-404C-8B58-F92BB65B344E}" srcOrd="0" destOrd="0" presId="urn:microsoft.com/office/officeart/2005/8/layout/hierarchy3"/>
    <dgm:cxn modelId="{3B901293-6EBE-469B-A3A2-81CE03A6A4DC}" type="presOf" srcId="{41D3ED2B-A9A1-446E-A09E-2FF801E2172C}" destId="{ED4E09FA-9785-4A56-8339-330D36149152}" srcOrd="0" destOrd="0" presId="urn:microsoft.com/office/officeart/2005/8/layout/hierarchy3"/>
    <dgm:cxn modelId="{F4FEACCE-507D-433A-9A68-705BFD933E53}" type="presOf" srcId="{D3907263-372D-4FAF-8AC2-6C2F35A336C4}" destId="{6414A6E9-008F-4E87-9E0D-F7E9295DBDBA}" srcOrd="0" destOrd="0" presId="urn:microsoft.com/office/officeart/2005/8/layout/hierarchy3"/>
    <dgm:cxn modelId="{0C9FBEB9-2497-4F61-8DCF-707F3A51FCF0}" type="presOf" srcId="{74656B67-AFDB-4230-AD1D-C99C907212FD}" destId="{07FB52DB-4E86-4FED-B3A2-956B85ED70CB}" srcOrd="1" destOrd="0" presId="urn:microsoft.com/office/officeart/2005/8/layout/hierarchy3"/>
    <dgm:cxn modelId="{1C7B05E0-0FB5-4E8B-A797-A47FC044F709}" srcId="{F1C18946-564D-47CA-B312-D365C228964D}" destId="{74656B67-AFDB-4230-AD1D-C99C907212FD}" srcOrd="0" destOrd="0" parTransId="{78E19A81-0701-48EB-BB8F-A6D02045E408}" sibTransId="{FDD5AB41-A6E4-45C2-9EAD-6F6A91DE60D4}"/>
    <dgm:cxn modelId="{4B487884-97F3-45A1-95D1-1D9967DC7363}" type="presOf" srcId="{50B9756A-299A-4D1F-91A6-B25B442FB036}" destId="{3B726BEC-A9F8-4CAE-B48B-7A4D051E4521}" srcOrd="0" destOrd="0" presId="urn:microsoft.com/office/officeart/2005/8/layout/hierarchy3"/>
    <dgm:cxn modelId="{694F88D3-54D8-4A0B-BB8B-6A8A31D7A61F}" srcId="{50B9756A-299A-4D1F-91A6-B25B442FB036}" destId="{D3907263-372D-4FAF-8AC2-6C2F35A336C4}" srcOrd="0" destOrd="0" parTransId="{598A9439-F01F-49D0-B178-06E0ABAA84C7}" sibTransId="{DE032CF3-8A9F-4A12-BA92-54698AF50522}"/>
    <dgm:cxn modelId="{4055824B-FEF6-4EDF-B753-8A76BBD9F289}" srcId="{F1C18946-564D-47CA-B312-D365C228964D}" destId="{50B9756A-299A-4D1F-91A6-B25B442FB036}" srcOrd="1" destOrd="0" parTransId="{F9214EA7-E544-49DE-9689-EAB6B527AF5C}" sibTransId="{3AA1A338-8AAC-4C36-8E1B-844241A8A0E5}"/>
    <dgm:cxn modelId="{280654C2-1796-48AF-B4D6-F17901C4473C}" type="presOf" srcId="{4CF78DB2-CC88-4138-8FDD-AAB38698A034}" destId="{5B4D168E-FFA0-48F2-A536-86380194FBB2}" srcOrd="0" destOrd="0" presId="urn:microsoft.com/office/officeart/2005/8/layout/hierarchy3"/>
    <dgm:cxn modelId="{26767335-F423-41CA-9660-4C5FDBFB482C}" srcId="{74656B67-AFDB-4230-AD1D-C99C907212FD}" destId="{41D3ED2B-A9A1-446E-A09E-2FF801E2172C}" srcOrd="0" destOrd="0" parTransId="{4CF78DB2-CC88-4138-8FDD-AAB38698A034}" sibTransId="{05F227A5-4512-4E32-9CD0-45CAFC900892}"/>
    <dgm:cxn modelId="{564FF0C7-A84A-4F9C-9063-8D42D0E627BA}" type="presOf" srcId="{74656B67-AFDB-4230-AD1D-C99C907212FD}" destId="{626ECDFC-3464-4E47-A08A-6D5972CB7061}" srcOrd="0" destOrd="0" presId="urn:microsoft.com/office/officeart/2005/8/layout/hierarchy3"/>
    <dgm:cxn modelId="{8B3A3C04-E6ED-4BC8-BFFB-5C8E501673AE}" type="presOf" srcId="{50B9756A-299A-4D1F-91A6-B25B442FB036}" destId="{E224C21F-7197-404C-A830-6F42DC468DBD}" srcOrd="1" destOrd="0" presId="urn:microsoft.com/office/officeart/2005/8/layout/hierarchy3"/>
    <dgm:cxn modelId="{B3316AC8-25F1-4054-B45B-03B58727078E}" type="presOf" srcId="{598A9439-F01F-49D0-B178-06E0ABAA84C7}" destId="{C172CAF4-B050-46E4-8416-C4E23C0E1685}" srcOrd="0" destOrd="0" presId="urn:microsoft.com/office/officeart/2005/8/layout/hierarchy3"/>
    <dgm:cxn modelId="{03F982A3-3F47-4553-8889-4F4F9368E40B}" type="presParOf" srcId="{F7FB63C1-215D-404C-8B58-F92BB65B344E}" destId="{B7078E8F-9877-4B07-A364-C5D611364E90}" srcOrd="0" destOrd="0" presId="urn:microsoft.com/office/officeart/2005/8/layout/hierarchy3"/>
    <dgm:cxn modelId="{68DBAA17-2BAF-4176-9FF0-09ED5503F3CB}" type="presParOf" srcId="{B7078E8F-9877-4B07-A364-C5D611364E90}" destId="{0C732235-4831-47AD-9935-E6179AD9486A}" srcOrd="0" destOrd="0" presId="urn:microsoft.com/office/officeart/2005/8/layout/hierarchy3"/>
    <dgm:cxn modelId="{D2FE904C-EBFE-4E9F-B27B-8C64C7C61C6F}" type="presParOf" srcId="{0C732235-4831-47AD-9935-E6179AD9486A}" destId="{626ECDFC-3464-4E47-A08A-6D5972CB7061}" srcOrd="0" destOrd="0" presId="urn:microsoft.com/office/officeart/2005/8/layout/hierarchy3"/>
    <dgm:cxn modelId="{F0BE9EF8-9D3A-4EC4-8430-84CBF3CC6338}" type="presParOf" srcId="{0C732235-4831-47AD-9935-E6179AD9486A}" destId="{07FB52DB-4E86-4FED-B3A2-956B85ED70CB}" srcOrd="1" destOrd="0" presId="urn:microsoft.com/office/officeart/2005/8/layout/hierarchy3"/>
    <dgm:cxn modelId="{4B8BB78E-F234-4836-A57D-398539FAF14F}" type="presParOf" srcId="{B7078E8F-9877-4B07-A364-C5D611364E90}" destId="{D754CC9D-3776-48E1-9494-23A05A66CEC0}" srcOrd="1" destOrd="0" presId="urn:microsoft.com/office/officeart/2005/8/layout/hierarchy3"/>
    <dgm:cxn modelId="{46ED93F6-736D-4B4A-95BD-5A7E274EF7AA}" type="presParOf" srcId="{D754CC9D-3776-48E1-9494-23A05A66CEC0}" destId="{5B4D168E-FFA0-48F2-A536-86380194FBB2}" srcOrd="0" destOrd="0" presId="urn:microsoft.com/office/officeart/2005/8/layout/hierarchy3"/>
    <dgm:cxn modelId="{A9BCA537-9CFB-4AA5-8561-382992155E0B}" type="presParOf" srcId="{D754CC9D-3776-48E1-9494-23A05A66CEC0}" destId="{ED4E09FA-9785-4A56-8339-330D36149152}" srcOrd="1" destOrd="0" presId="urn:microsoft.com/office/officeart/2005/8/layout/hierarchy3"/>
    <dgm:cxn modelId="{44092D58-448F-42DD-8FF4-682ABB839B93}" type="presParOf" srcId="{F7FB63C1-215D-404C-8B58-F92BB65B344E}" destId="{14B3A900-F48C-4827-9DA6-0EA712EB6D0B}" srcOrd="1" destOrd="0" presId="urn:microsoft.com/office/officeart/2005/8/layout/hierarchy3"/>
    <dgm:cxn modelId="{76E087ED-997F-4048-9B73-2BBB509BCC40}" type="presParOf" srcId="{14B3A900-F48C-4827-9DA6-0EA712EB6D0B}" destId="{7A2FFE61-F0C0-4646-8B79-490494C6EF37}" srcOrd="0" destOrd="0" presId="urn:microsoft.com/office/officeart/2005/8/layout/hierarchy3"/>
    <dgm:cxn modelId="{EE89FA77-B7ED-426C-AC34-4508B8496AE2}" type="presParOf" srcId="{7A2FFE61-F0C0-4646-8B79-490494C6EF37}" destId="{3B726BEC-A9F8-4CAE-B48B-7A4D051E4521}" srcOrd="0" destOrd="0" presId="urn:microsoft.com/office/officeart/2005/8/layout/hierarchy3"/>
    <dgm:cxn modelId="{42E51189-EEF5-4714-9987-06EDB0EA3271}" type="presParOf" srcId="{7A2FFE61-F0C0-4646-8B79-490494C6EF37}" destId="{E224C21F-7197-404C-A830-6F42DC468DBD}" srcOrd="1" destOrd="0" presId="urn:microsoft.com/office/officeart/2005/8/layout/hierarchy3"/>
    <dgm:cxn modelId="{D359FBA5-AD8E-4963-875B-C4D393293B63}" type="presParOf" srcId="{14B3A900-F48C-4827-9DA6-0EA712EB6D0B}" destId="{69C22D27-06E5-4E07-B943-BB4FC2CF8671}" srcOrd="1" destOrd="0" presId="urn:microsoft.com/office/officeart/2005/8/layout/hierarchy3"/>
    <dgm:cxn modelId="{D86ABA99-DD42-4DB1-8359-3D5FE28C4CD4}" type="presParOf" srcId="{69C22D27-06E5-4E07-B943-BB4FC2CF8671}" destId="{C172CAF4-B050-46E4-8416-C4E23C0E1685}" srcOrd="0" destOrd="0" presId="urn:microsoft.com/office/officeart/2005/8/layout/hierarchy3"/>
    <dgm:cxn modelId="{42004A99-9340-4E3B-BDAF-8DECE0EB39CD}" type="presParOf" srcId="{69C22D27-06E5-4E07-B943-BB4FC2CF8671}" destId="{6414A6E9-008F-4E87-9E0D-F7E9295DBDBA}"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1C18946-564D-47CA-B312-D365C228964D}" type="doc">
      <dgm:prSet loTypeId="urn:microsoft.com/office/officeart/2005/8/layout/hierarchy3" loCatId="hierarchy" qsTypeId="urn:microsoft.com/office/officeart/2005/8/quickstyle/simple1" qsCatId="simple" csTypeId="urn:microsoft.com/office/officeart/2005/8/colors/accent0_3" csCatId="mainScheme" phldr="1"/>
      <dgm:spPr/>
      <dgm:t>
        <a:bodyPr/>
        <a:lstStyle/>
        <a:p>
          <a:endParaRPr lang="it-IT"/>
        </a:p>
      </dgm:t>
    </dgm:pt>
    <dgm:pt modelId="{74656B67-AFDB-4230-AD1D-C99C907212FD}">
      <dgm:prSet phldrT="[Testo]" custT="1"/>
      <dgm:spPr>
        <a:xfrm>
          <a:off x="0" y="26450"/>
          <a:ext cx="1531821" cy="765910"/>
        </a:xfrm>
        <a:prstGeom prst="roundRect">
          <a:avLst>
            <a:gd name="adj" fmla="val 10000"/>
          </a:avLst>
        </a:prstGeom>
        <a:solidFill>
          <a:srgbClr val="034EA2">
            <a:hueOff val="0"/>
            <a:satOff val="0"/>
            <a:lumOff val="0"/>
            <a:alphaOff val="0"/>
          </a:srgbClr>
        </a:solidFill>
        <a:ln w="12700" cap="flat" cmpd="sng" algn="ctr">
          <a:solidFill>
            <a:srgbClr val="D3E8F9">
              <a:hueOff val="0"/>
              <a:satOff val="0"/>
              <a:lumOff val="0"/>
              <a:alphaOff val="0"/>
            </a:srgbClr>
          </a:solidFill>
          <a:prstDash val="solid"/>
          <a:miter lim="800000"/>
        </a:ln>
        <a:effectLst/>
      </dgm:spPr>
      <dgm:t>
        <a:bodyPr/>
        <a:lstStyle/>
        <a:p>
          <a:r>
            <a:rPr lang="it-IT" sz="1800" dirty="0">
              <a:solidFill>
                <a:srgbClr val="FFFFFF"/>
              </a:solidFill>
              <a:latin typeface="Arial"/>
              <a:ea typeface="+mn-ea"/>
              <a:cs typeface="+mn-cs"/>
            </a:rPr>
            <a:t>Air </a:t>
          </a:r>
          <a:r>
            <a:rPr lang="it-IT" sz="1800" dirty="0" err="1">
              <a:solidFill>
                <a:srgbClr val="FFFFFF"/>
              </a:solidFill>
              <a:latin typeface="Arial"/>
              <a:ea typeface="+mn-ea"/>
              <a:cs typeface="+mn-cs"/>
            </a:rPr>
            <a:t>pollution</a:t>
          </a:r>
          <a:r>
            <a:rPr lang="it-IT" sz="1800" dirty="0">
              <a:solidFill>
                <a:srgbClr val="FFFFFF"/>
              </a:solidFill>
              <a:latin typeface="Arial"/>
              <a:ea typeface="+mn-ea"/>
              <a:cs typeface="+mn-cs"/>
            </a:rPr>
            <a:t> data </a:t>
          </a:r>
        </a:p>
      </dgm:t>
    </dgm:pt>
    <dgm:pt modelId="{78E19A81-0701-48EB-BB8F-A6D02045E408}" type="parTrans" cxnId="{1C7B05E0-0FB5-4E8B-A797-A47FC044F709}">
      <dgm:prSet/>
      <dgm:spPr/>
      <dgm:t>
        <a:bodyPr/>
        <a:lstStyle/>
        <a:p>
          <a:endParaRPr lang="it-IT" sz="1100"/>
        </a:p>
      </dgm:t>
    </dgm:pt>
    <dgm:pt modelId="{FDD5AB41-A6E4-45C2-9EAD-6F6A91DE60D4}" type="sibTrans" cxnId="{1C7B05E0-0FB5-4E8B-A797-A47FC044F709}">
      <dgm:prSet/>
      <dgm:spPr/>
      <dgm:t>
        <a:bodyPr/>
        <a:lstStyle/>
        <a:p>
          <a:endParaRPr lang="it-IT" sz="1100"/>
        </a:p>
      </dgm:t>
    </dgm:pt>
    <dgm:pt modelId="{41D3ED2B-A9A1-446E-A09E-2FF801E2172C}">
      <dgm:prSet phldrT="[Testo]" custT="1"/>
      <dgm:spPr>
        <a:xfrm>
          <a:off x="323422" y="869358"/>
          <a:ext cx="1847659" cy="765221"/>
        </a:xfrm>
        <a:prstGeom prst="roundRect">
          <a:avLst>
            <a:gd name="adj" fmla="val 10000"/>
          </a:avLst>
        </a:prstGeom>
        <a:solidFill>
          <a:srgbClr val="D3E8F9">
            <a:alpha val="90000"/>
            <a:hueOff val="0"/>
            <a:satOff val="0"/>
            <a:lumOff val="0"/>
            <a:alphaOff val="0"/>
          </a:srgbClr>
        </a:solidFill>
        <a:ln w="12700" cap="flat" cmpd="sng" algn="ctr">
          <a:solidFill>
            <a:srgbClr val="034EA2">
              <a:hueOff val="0"/>
              <a:satOff val="0"/>
              <a:lumOff val="0"/>
              <a:alphaOff val="0"/>
            </a:srgbClr>
          </a:solidFill>
          <a:prstDash val="solid"/>
          <a:miter lim="800000"/>
        </a:ln>
        <a:effectLst/>
      </dgm:spPr>
      <dgm:t>
        <a:bodyPr/>
        <a:lstStyle/>
        <a:p>
          <a:pPr algn="ctr"/>
          <a:r>
            <a:rPr lang="it-IT" sz="1600" dirty="0">
              <a:solidFill>
                <a:srgbClr val="4D4D4D">
                  <a:hueOff val="0"/>
                  <a:satOff val="0"/>
                  <a:lumOff val="0"/>
                  <a:alphaOff val="0"/>
                </a:srgbClr>
              </a:solidFill>
              <a:latin typeface="Arial"/>
              <a:ea typeface="+mn-ea"/>
              <a:cs typeface="+mn-cs"/>
            </a:rPr>
            <a:t>Monitoring Background stations </a:t>
          </a:r>
          <a:r>
            <a:rPr lang="it-IT" sz="1600" dirty="0" err="1">
              <a:solidFill>
                <a:srgbClr val="4D4D4D">
                  <a:hueOff val="0"/>
                  <a:satOff val="0"/>
                  <a:lumOff val="0"/>
                  <a:alphaOff val="0"/>
                </a:srgbClr>
              </a:solidFill>
              <a:latin typeface="Arial"/>
              <a:ea typeface="+mn-ea"/>
              <a:cs typeface="+mn-cs"/>
            </a:rPr>
            <a:t>year</a:t>
          </a:r>
          <a:r>
            <a:rPr lang="it-IT" sz="1600" dirty="0">
              <a:solidFill>
                <a:srgbClr val="4D4D4D">
                  <a:hueOff val="0"/>
                  <a:satOff val="0"/>
                  <a:lumOff val="0"/>
                  <a:alphaOff val="0"/>
                </a:srgbClr>
              </a:solidFill>
              <a:latin typeface="Arial"/>
              <a:ea typeface="+mn-ea"/>
              <a:cs typeface="+mn-cs"/>
            </a:rPr>
            <a:t> 2019</a:t>
          </a:r>
        </a:p>
      </dgm:t>
    </dgm:pt>
    <dgm:pt modelId="{4CF78DB2-CC88-4138-8FDD-AAB38698A034}" type="parTrans" cxnId="{26767335-F423-41CA-9660-4C5FDBFB482C}">
      <dgm:prSet/>
      <dgm:spPr>
        <a:xfrm>
          <a:off x="153182" y="792361"/>
          <a:ext cx="170240" cy="459607"/>
        </a:xfrm>
        <a:custGeom>
          <a:avLst/>
          <a:gdLst/>
          <a:ahLst/>
          <a:cxnLst/>
          <a:rect l="0" t="0" r="0" b="0"/>
          <a:pathLst>
            <a:path>
              <a:moveTo>
                <a:pt x="0" y="0"/>
              </a:moveTo>
              <a:lnTo>
                <a:pt x="0" y="459607"/>
              </a:lnTo>
              <a:lnTo>
                <a:pt x="170240" y="459607"/>
              </a:lnTo>
            </a:path>
          </a:pathLst>
        </a:custGeom>
        <a:noFill/>
        <a:ln w="12700" cap="flat" cmpd="sng" algn="ctr">
          <a:solidFill>
            <a:srgbClr val="034EA2">
              <a:shade val="60000"/>
              <a:hueOff val="0"/>
              <a:satOff val="0"/>
              <a:lumOff val="0"/>
              <a:alphaOff val="0"/>
            </a:srgbClr>
          </a:solidFill>
          <a:prstDash val="solid"/>
          <a:miter lim="800000"/>
        </a:ln>
        <a:effectLst/>
      </dgm:spPr>
      <dgm:t>
        <a:bodyPr/>
        <a:lstStyle/>
        <a:p>
          <a:endParaRPr lang="it-IT" sz="1100"/>
        </a:p>
      </dgm:t>
    </dgm:pt>
    <dgm:pt modelId="{05F227A5-4512-4E32-9CD0-45CAFC900892}" type="sibTrans" cxnId="{26767335-F423-41CA-9660-4C5FDBFB482C}">
      <dgm:prSet/>
      <dgm:spPr/>
      <dgm:t>
        <a:bodyPr/>
        <a:lstStyle/>
        <a:p>
          <a:endParaRPr lang="it-IT" sz="1100"/>
        </a:p>
      </dgm:t>
    </dgm:pt>
    <dgm:pt modelId="{052CB9DE-FF49-4075-8A3C-7429C3E39557}">
      <dgm:prSet phldrT="[Testo]" custT="1"/>
      <dgm:spPr>
        <a:xfrm>
          <a:off x="334292" y="1787249"/>
          <a:ext cx="1629503" cy="765910"/>
        </a:xfrm>
        <a:prstGeom prst="roundRect">
          <a:avLst>
            <a:gd name="adj" fmla="val 10000"/>
          </a:avLst>
        </a:prstGeom>
        <a:solidFill>
          <a:srgbClr val="D3E8F9">
            <a:alpha val="90000"/>
            <a:hueOff val="0"/>
            <a:satOff val="0"/>
            <a:lumOff val="0"/>
            <a:alphaOff val="0"/>
          </a:srgbClr>
        </a:solidFill>
        <a:ln w="12700" cap="flat" cmpd="sng" algn="ctr">
          <a:solidFill>
            <a:srgbClr val="034EA2">
              <a:hueOff val="0"/>
              <a:satOff val="0"/>
              <a:lumOff val="0"/>
              <a:alphaOff val="0"/>
            </a:srgbClr>
          </a:solidFill>
          <a:prstDash val="solid"/>
          <a:miter lim="800000"/>
        </a:ln>
        <a:effectLst/>
      </dgm:spPr>
      <dgm:t>
        <a:bodyPr/>
        <a:lstStyle/>
        <a:p>
          <a:pPr algn="ctr"/>
          <a:r>
            <a:rPr lang="it-IT" sz="1600" dirty="0">
              <a:solidFill>
                <a:srgbClr val="4D4D4D">
                  <a:hueOff val="0"/>
                  <a:satOff val="0"/>
                  <a:lumOff val="0"/>
                  <a:alphaOff val="0"/>
                </a:srgbClr>
              </a:solidFill>
              <a:latin typeface="Arial"/>
              <a:ea typeface="+mn-ea"/>
              <a:cs typeface="+mn-cs"/>
            </a:rPr>
            <a:t>Source: </a:t>
          </a:r>
          <a:r>
            <a:rPr lang="it-IT" sz="1600" dirty="0" smtClean="0">
              <a:solidFill>
                <a:srgbClr val="4D4D4D">
                  <a:hueOff val="0"/>
                  <a:satOff val="0"/>
                  <a:lumOff val="0"/>
                  <a:alphaOff val="0"/>
                </a:srgbClr>
              </a:solidFill>
              <a:latin typeface="Arial"/>
              <a:ea typeface="+mn-ea"/>
              <a:cs typeface="+mn-cs"/>
            </a:rPr>
            <a:t>EEA, local networks</a:t>
          </a:r>
          <a:endParaRPr lang="it-IT" sz="1600" dirty="0">
            <a:solidFill>
              <a:srgbClr val="4D4D4D">
                <a:hueOff val="0"/>
                <a:satOff val="0"/>
                <a:lumOff val="0"/>
                <a:alphaOff val="0"/>
              </a:srgbClr>
            </a:solidFill>
            <a:latin typeface="Arial"/>
            <a:ea typeface="+mn-ea"/>
            <a:cs typeface="+mn-cs"/>
          </a:endParaRPr>
        </a:p>
      </dgm:t>
    </dgm:pt>
    <dgm:pt modelId="{B4F3F792-CDA9-4BFD-AE36-82F98BACAF55}" type="parTrans" cxnId="{43CE8B7D-C26C-45D9-8C88-BDCD05DDB243}">
      <dgm:prSet/>
      <dgm:spPr>
        <a:xfrm>
          <a:off x="153182" y="792361"/>
          <a:ext cx="181109" cy="1377843"/>
        </a:xfrm>
        <a:custGeom>
          <a:avLst/>
          <a:gdLst/>
          <a:ahLst/>
          <a:cxnLst/>
          <a:rect l="0" t="0" r="0" b="0"/>
          <a:pathLst>
            <a:path>
              <a:moveTo>
                <a:pt x="0" y="0"/>
              </a:moveTo>
              <a:lnTo>
                <a:pt x="0" y="1377843"/>
              </a:lnTo>
              <a:lnTo>
                <a:pt x="181109" y="1377843"/>
              </a:lnTo>
            </a:path>
          </a:pathLst>
        </a:custGeom>
        <a:noFill/>
        <a:ln w="12700" cap="flat" cmpd="sng" algn="ctr">
          <a:solidFill>
            <a:srgbClr val="034EA2">
              <a:shade val="60000"/>
              <a:hueOff val="0"/>
              <a:satOff val="0"/>
              <a:lumOff val="0"/>
              <a:alphaOff val="0"/>
            </a:srgbClr>
          </a:solidFill>
          <a:prstDash val="solid"/>
          <a:miter lim="800000"/>
        </a:ln>
        <a:effectLst/>
      </dgm:spPr>
      <dgm:t>
        <a:bodyPr/>
        <a:lstStyle/>
        <a:p>
          <a:endParaRPr lang="it-IT" sz="1100"/>
        </a:p>
      </dgm:t>
    </dgm:pt>
    <dgm:pt modelId="{89664446-FA81-4F10-8FBF-BA7333CB1C36}" type="sibTrans" cxnId="{43CE8B7D-C26C-45D9-8C88-BDCD05DDB243}">
      <dgm:prSet/>
      <dgm:spPr/>
      <dgm:t>
        <a:bodyPr/>
        <a:lstStyle/>
        <a:p>
          <a:endParaRPr lang="it-IT" sz="1100"/>
        </a:p>
      </dgm:t>
    </dgm:pt>
    <dgm:pt modelId="{50B9756A-299A-4D1F-91A6-B25B442FB036}">
      <dgm:prSet phldrT="[Testo]" custT="1"/>
      <dgm:spPr>
        <a:xfrm>
          <a:off x="75738" y="2801920"/>
          <a:ext cx="1531821" cy="765910"/>
        </a:xfrm>
        <a:prstGeom prst="roundRect">
          <a:avLst>
            <a:gd name="adj" fmla="val 10000"/>
          </a:avLst>
        </a:prstGeom>
        <a:solidFill>
          <a:srgbClr val="034EA2">
            <a:hueOff val="0"/>
            <a:satOff val="0"/>
            <a:lumOff val="0"/>
            <a:alphaOff val="0"/>
          </a:srgbClr>
        </a:solidFill>
        <a:ln w="12700" cap="flat" cmpd="sng" algn="ctr">
          <a:solidFill>
            <a:srgbClr val="D3E8F9">
              <a:hueOff val="0"/>
              <a:satOff val="0"/>
              <a:lumOff val="0"/>
              <a:alphaOff val="0"/>
            </a:srgbClr>
          </a:solidFill>
          <a:prstDash val="solid"/>
          <a:miter lim="800000"/>
        </a:ln>
        <a:effectLst/>
      </dgm:spPr>
      <dgm:t>
        <a:bodyPr/>
        <a:lstStyle/>
        <a:p>
          <a:r>
            <a:rPr lang="it-IT" sz="1800" dirty="0" err="1">
              <a:solidFill>
                <a:srgbClr val="FFFFFF"/>
              </a:solidFill>
              <a:latin typeface="Arial"/>
              <a:ea typeface="+mn-ea"/>
              <a:cs typeface="+mn-cs"/>
            </a:rPr>
            <a:t>Exposed</a:t>
          </a:r>
          <a:r>
            <a:rPr lang="it-IT" sz="1800" dirty="0">
              <a:solidFill>
                <a:srgbClr val="FFFFFF"/>
              </a:solidFill>
              <a:latin typeface="Arial"/>
              <a:ea typeface="+mn-ea"/>
              <a:cs typeface="+mn-cs"/>
            </a:rPr>
            <a:t> </a:t>
          </a:r>
          <a:r>
            <a:rPr lang="it-IT" sz="1800" dirty="0" err="1">
              <a:solidFill>
                <a:srgbClr val="FFFFFF"/>
              </a:solidFill>
              <a:latin typeface="Arial"/>
              <a:ea typeface="+mn-ea"/>
              <a:cs typeface="+mn-cs"/>
            </a:rPr>
            <a:t>population</a:t>
          </a:r>
          <a:endParaRPr lang="it-IT" sz="1800" dirty="0">
            <a:solidFill>
              <a:srgbClr val="FFFFFF"/>
            </a:solidFill>
            <a:latin typeface="Arial"/>
            <a:ea typeface="+mn-ea"/>
            <a:cs typeface="+mn-cs"/>
          </a:endParaRPr>
        </a:p>
      </dgm:t>
    </dgm:pt>
    <dgm:pt modelId="{F9214EA7-E544-49DE-9689-EAB6B527AF5C}" type="parTrans" cxnId="{4055824B-FEF6-4EDF-B753-8A76BBD9F289}">
      <dgm:prSet/>
      <dgm:spPr/>
      <dgm:t>
        <a:bodyPr/>
        <a:lstStyle/>
        <a:p>
          <a:endParaRPr lang="it-IT" sz="1100"/>
        </a:p>
      </dgm:t>
    </dgm:pt>
    <dgm:pt modelId="{3AA1A338-8AAC-4C36-8E1B-844241A8A0E5}" type="sibTrans" cxnId="{4055824B-FEF6-4EDF-B753-8A76BBD9F289}">
      <dgm:prSet/>
      <dgm:spPr/>
      <dgm:t>
        <a:bodyPr/>
        <a:lstStyle/>
        <a:p>
          <a:endParaRPr lang="it-IT" sz="1100"/>
        </a:p>
      </dgm:t>
    </dgm:pt>
    <dgm:pt modelId="{CB7EE5B1-FB1F-4F2B-A06F-BEF9901F5BDC}">
      <dgm:prSet phldrT="[Testo]" custT="1"/>
      <dgm:spPr>
        <a:xfrm>
          <a:off x="450465" y="3706208"/>
          <a:ext cx="1224942" cy="765910"/>
        </a:xfrm>
        <a:prstGeom prst="roundRect">
          <a:avLst>
            <a:gd name="adj" fmla="val 10000"/>
          </a:avLst>
        </a:prstGeom>
        <a:solidFill>
          <a:srgbClr val="D3E8F9">
            <a:alpha val="90000"/>
            <a:hueOff val="0"/>
            <a:satOff val="0"/>
            <a:lumOff val="0"/>
            <a:alphaOff val="0"/>
          </a:srgbClr>
        </a:solidFill>
        <a:ln w="12700" cap="flat" cmpd="sng" algn="ctr">
          <a:solidFill>
            <a:srgbClr val="034EA2">
              <a:hueOff val="0"/>
              <a:satOff val="0"/>
              <a:lumOff val="0"/>
              <a:alphaOff val="0"/>
            </a:srgbClr>
          </a:solidFill>
          <a:prstDash val="solid"/>
          <a:miter lim="800000"/>
        </a:ln>
        <a:effectLst/>
      </dgm:spPr>
      <dgm:t>
        <a:bodyPr/>
        <a:lstStyle/>
        <a:p>
          <a:pPr algn="ctr"/>
          <a:r>
            <a:rPr lang="it-IT" sz="1600" dirty="0">
              <a:solidFill>
                <a:srgbClr val="4D4D4D">
                  <a:hueOff val="0"/>
                  <a:satOff val="0"/>
                  <a:lumOff val="0"/>
                  <a:alphaOff val="0"/>
                </a:srgbClr>
              </a:solidFill>
              <a:latin typeface="Arial"/>
              <a:ea typeface="+mn-ea"/>
              <a:cs typeface="+mn-cs"/>
            </a:rPr>
            <a:t>Source</a:t>
          </a:r>
          <a:r>
            <a:rPr lang="it-IT" sz="1600" dirty="0" smtClean="0">
              <a:solidFill>
                <a:srgbClr val="4D4D4D">
                  <a:hueOff val="0"/>
                  <a:satOff val="0"/>
                  <a:lumOff val="0"/>
                  <a:alphaOff val="0"/>
                </a:srgbClr>
              </a:solidFill>
              <a:latin typeface="Arial"/>
              <a:ea typeface="+mn-ea"/>
              <a:cs typeface="+mn-cs"/>
            </a:rPr>
            <a:t>: WHO, IHME</a:t>
          </a:r>
          <a:endParaRPr lang="it-IT" sz="1600" dirty="0">
            <a:solidFill>
              <a:srgbClr val="4D4D4D">
                <a:hueOff val="0"/>
                <a:satOff val="0"/>
                <a:lumOff val="0"/>
                <a:alphaOff val="0"/>
              </a:srgbClr>
            </a:solidFill>
            <a:latin typeface="Arial"/>
            <a:ea typeface="+mn-ea"/>
            <a:cs typeface="+mn-cs"/>
          </a:endParaRPr>
        </a:p>
      </dgm:t>
    </dgm:pt>
    <dgm:pt modelId="{C0193DE7-0D56-435F-A3A4-AA179E84CE50}" type="parTrans" cxnId="{3E21854E-D8F7-4BD4-8A66-4CD65FAE8235}">
      <dgm:prSet/>
      <dgm:spPr>
        <a:xfrm>
          <a:off x="228921" y="3567831"/>
          <a:ext cx="221544" cy="521332"/>
        </a:xfrm>
        <a:custGeom>
          <a:avLst/>
          <a:gdLst/>
          <a:ahLst/>
          <a:cxnLst/>
          <a:rect l="0" t="0" r="0" b="0"/>
          <a:pathLst>
            <a:path>
              <a:moveTo>
                <a:pt x="0" y="0"/>
              </a:moveTo>
              <a:lnTo>
                <a:pt x="0" y="521332"/>
              </a:lnTo>
              <a:lnTo>
                <a:pt x="221544" y="521332"/>
              </a:lnTo>
            </a:path>
          </a:pathLst>
        </a:custGeom>
        <a:noFill/>
        <a:ln w="12700" cap="flat" cmpd="sng" algn="ctr">
          <a:solidFill>
            <a:srgbClr val="034EA2">
              <a:shade val="60000"/>
              <a:hueOff val="0"/>
              <a:satOff val="0"/>
              <a:lumOff val="0"/>
              <a:alphaOff val="0"/>
            </a:srgbClr>
          </a:solidFill>
          <a:prstDash val="solid"/>
          <a:miter lim="800000"/>
        </a:ln>
        <a:effectLst/>
      </dgm:spPr>
      <dgm:t>
        <a:bodyPr/>
        <a:lstStyle/>
        <a:p>
          <a:endParaRPr lang="it-IT" sz="1100"/>
        </a:p>
      </dgm:t>
    </dgm:pt>
    <dgm:pt modelId="{82AB9EE7-9C97-441D-9404-0350E53DB87E}" type="sibTrans" cxnId="{3E21854E-D8F7-4BD4-8A66-4CD65FAE8235}">
      <dgm:prSet/>
      <dgm:spPr/>
      <dgm:t>
        <a:bodyPr/>
        <a:lstStyle/>
        <a:p>
          <a:endParaRPr lang="it-IT" sz="1100"/>
        </a:p>
      </dgm:t>
    </dgm:pt>
    <dgm:pt modelId="{F7FB63C1-215D-404C-8B58-F92BB65B344E}" type="pres">
      <dgm:prSet presAssocID="{F1C18946-564D-47CA-B312-D365C228964D}" presName="diagram" presStyleCnt="0">
        <dgm:presLayoutVars>
          <dgm:chPref val="1"/>
          <dgm:dir/>
          <dgm:animOne val="branch"/>
          <dgm:animLvl val="lvl"/>
          <dgm:resizeHandles/>
        </dgm:presLayoutVars>
      </dgm:prSet>
      <dgm:spPr/>
      <dgm:t>
        <a:bodyPr/>
        <a:lstStyle/>
        <a:p>
          <a:endParaRPr lang="en-US"/>
        </a:p>
      </dgm:t>
    </dgm:pt>
    <dgm:pt modelId="{B7078E8F-9877-4B07-A364-C5D611364E90}" type="pres">
      <dgm:prSet presAssocID="{74656B67-AFDB-4230-AD1D-C99C907212FD}" presName="root" presStyleCnt="0"/>
      <dgm:spPr/>
      <dgm:t>
        <a:bodyPr/>
        <a:lstStyle/>
        <a:p>
          <a:endParaRPr lang="en-US"/>
        </a:p>
      </dgm:t>
    </dgm:pt>
    <dgm:pt modelId="{0C732235-4831-47AD-9935-E6179AD9486A}" type="pres">
      <dgm:prSet presAssocID="{74656B67-AFDB-4230-AD1D-C99C907212FD}" presName="rootComposite" presStyleCnt="0"/>
      <dgm:spPr/>
      <dgm:t>
        <a:bodyPr/>
        <a:lstStyle/>
        <a:p>
          <a:endParaRPr lang="en-US"/>
        </a:p>
      </dgm:t>
    </dgm:pt>
    <dgm:pt modelId="{626ECDFC-3464-4E47-A08A-6D5972CB7061}" type="pres">
      <dgm:prSet presAssocID="{74656B67-AFDB-4230-AD1D-C99C907212FD}" presName="rootText" presStyleLbl="node1" presStyleIdx="0" presStyleCnt="2" custLinFactY="-14097" custLinFactNeighborX="-120" custLinFactNeighborY="-100000"/>
      <dgm:spPr/>
      <dgm:t>
        <a:bodyPr/>
        <a:lstStyle/>
        <a:p>
          <a:endParaRPr lang="en-US"/>
        </a:p>
      </dgm:t>
    </dgm:pt>
    <dgm:pt modelId="{07FB52DB-4E86-4FED-B3A2-956B85ED70CB}" type="pres">
      <dgm:prSet presAssocID="{74656B67-AFDB-4230-AD1D-C99C907212FD}" presName="rootConnector" presStyleLbl="node1" presStyleIdx="0" presStyleCnt="2"/>
      <dgm:spPr/>
      <dgm:t>
        <a:bodyPr/>
        <a:lstStyle/>
        <a:p>
          <a:endParaRPr lang="en-US"/>
        </a:p>
      </dgm:t>
    </dgm:pt>
    <dgm:pt modelId="{D754CC9D-3776-48E1-9494-23A05A66CEC0}" type="pres">
      <dgm:prSet presAssocID="{74656B67-AFDB-4230-AD1D-C99C907212FD}" presName="childShape" presStyleCnt="0"/>
      <dgm:spPr/>
      <dgm:t>
        <a:bodyPr/>
        <a:lstStyle/>
        <a:p>
          <a:endParaRPr lang="en-US"/>
        </a:p>
      </dgm:t>
    </dgm:pt>
    <dgm:pt modelId="{5B4D168E-FFA0-48F2-A536-86380194FBB2}" type="pres">
      <dgm:prSet presAssocID="{4CF78DB2-CC88-4138-8FDD-AAB38698A034}" presName="Name13" presStyleLbl="parChTrans1D2" presStyleIdx="0" presStyleCnt="3"/>
      <dgm:spPr/>
      <dgm:t>
        <a:bodyPr/>
        <a:lstStyle/>
        <a:p>
          <a:endParaRPr lang="en-US"/>
        </a:p>
      </dgm:t>
    </dgm:pt>
    <dgm:pt modelId="{ED4E09FA-9785-4A56-8339-330D36149152}" type="pres">
      <dgm:prSet presAssocID="{41D3ED2B-A9A1-446E-A09E-2FF801E2172C}" presName="childText" presStyleLbl="bgAcc1" presStyleIdx="0" presStyleCnt="3" custScaleX="150773" custScaleY="99910" custLinFactY="-29044" custLinFactNeighborX="1242" custLinFactNeighborY="-100000">
        <dgm:presLayoutVars>
          <dgm:bulletEnabled val="1"/>
        </dgm:presLayoutVars>
      </dgm:prSet>
      <dgm:spPr/>
      <dgm:t>
        <a:bodyPr/>
        <a:lstStyle/>
        <a:p>
          <a:endParaRPr lang="en-US"/>
        </a:p>
      </dgm:t>
    </dgm:pt>
    <dgm:pt modelId="{2326B2A7-EA57-4F62-AE84-865EA14ED400}" type="pres">
      <dgm:prSet presAssocID="{B4F3F792-CDA9-4BFD-AE36-82F98BACAF55}" presName="Name13" presStyleLbl="parChTrans1D2" presStyleIdx="1" presStyleCnt="3"/>
      <dgm:spPr/>
      <dgm:t>
        <a:bodyPr/>
        <a:lstStyle/>
        <a:p>
          <a:endParaRPr lang="en-US"/>
        </a:p>
      </dgm:t>
    </dgm:pt>
    <dgm:pt modelId="{25841BFC-5F16-4710-B65B-A28741884D7E}" type="pres">
      <dgm:prSet presAssocID="{052CB9DE-FF49-4075-8A3C-7429C3E39557}" presName="childText" presStyleLbl="bgAcc1" presStyleIdx="1" presStyleCnt="3" custScaleX="132971" custLinFactY="-34111" custLinFactNeighborX="2129" custLinFactNeighborY="-100000">
        <dgm:presLayoutVars>
          <dgm:bulletEnabled val="1"/>
        </dgm:presLayoutVars>
      </dgm:prSet>
      <dgm:spPr/>
      <dgm:t>
        <a:bodyPr/>
        <a:lstStyle/>
        <a:p>
          <a:endParaRPr lang="en-US"/>
        </a:p>
      </dgm:t>
    </dgm:pt>
    <dgm:pt modelId="{14B3A900-F48C-4827-9DA6-0EA712EB6D0B}" type="pres">
      <dgm:prSet presAssocID="{50B9756A-299A-4D1F-91A6-B25B442FB036}" presName="root" presStyleCnt="0"/>
      <dgm:spPr/>
      <dgm:t>
        <a:bodyPr/>
        <a:lstStyle/>
        <a:p>
          <a:endParaRPr lang="en-US"/>
        </a:p>
      </dgm:t>
    </dgm:pt>
    <dgm:pt modelId="{7A2FFE61-F0C0-4646-8B79-490494C6EF37}" type="pres">
      <dgm:prSet presAssocID="{50B9756A-299A-4D1F-91A6-B25B442FB036}" presName="rootComposite" presStyleCnt="0"/>
      <dgm:spPr/>
      <dgm:t>
        <a:bodyPr/>
        <a:lstStyle/>
        <a:p>
          <a:endParaRPr lang="en-US"/>
        </a:p>
      </dgm:t>
    </dgm:pt>
    <dgm:pt modelId="{3B726BEC-A9F8-4CAE-B48B-7A4D051E4521}" type="pres">
      <dgm:prSet presAssocID="{50B9756A-299A-4D1F-91A6-B25B442FB036}" presName="rootText" presStyleLbl="node1" presStyleIdx="1" presStyleCnt="2" custLinFactX="-40794" custLinFactY="100000" custLinFactNeighborX="-100000" custLinFactNeighborY="148278"/>
      <dgm:spPr/>
      <dgm:t>
        <a:bodyPr/>
        <a:lstStyle/>
        <a:p>
          <a:endParaRPr lang="en-US"/>
        </a:p>
      </dgm:t>
    </dgm:pt>
    <dgm:pt modelId="{E224C21F-7197-404C-A830-6F42DC468DBD}" type="pres">
      <dgm:prSet presAssocID="{50B9756A-299A-4D1F-91A6-B25B442FB036}" presName="rootConnector" presStyleLbl="node1" presStyleIdx="1" presStyleCnt="2"/>
      <dgm:spPr/>
      <dgm:t>
        <a:bodyPr/>
        <a:lstStyle/>
        <a:p>
          <a:endParaRPr lang="en-US"/>
        </a:p>
      </dgm:t>
    </dgm:pt>
    <dgm:pt modelId="{69C22D27-06E5-4E07-B943-BB4FC2CF8671}" type="pres">
      <dgm:prSet presAssocID="{50B9756A-299A-4D1F-91A6-B25B442FB036}" presName="childShape" presStyleCnt="0"/>
      <dgm:spPr/>
      <dgm:t>
        <a:bodyPr/>
        <a:lstStyle/>
        <a:p>
          <a:endParaRPr lang="en-US"/>
        </a:p>
      </dgm:t>
    </dgm:pt>
    <dgm:pt modelId="{52B86A44-1F04-46DA-B5E0-29B53DD86CDD}" type="pres">
      <dgm:prSet presAssocID="{C0193DE7-0D56-435F-A3A4-AA179E84CE50}" presName="Name13" presStyleLbl="parChTrans1D2" presStyleIdx="2" presStyleCnt="3"/>
      <dgm:spPr/>
      <dgm:t>
        <a:bodyPr/>
        <a:lstStyle/>
        <a:p>
          <a:endParaRPr lang="en-US"/>
        </a:p>
      </dgm:t>
    </dgm:pt>
    <dgm:pt modelId="{9797DD92-BB54-40CC-956F-3CEA705C64DB}" type="pres">
      <dgm:prSet presAssocID="{CB7EE5B1-FB1F-4F2B-A06F-BEF9901F5BDC}" presName="childText" presStyleLbl="bgAcc1" presStyleIdx="2" presStyleCnt="3" custScaleX="99958" custLinFactX="-70414" custLinFactY="100000" custLinFactNeighborX="-100000" custLinFactNeighborY="141345">
        <dgm:presLayoutVars>
          <dgm:bulletEnabled val="1"/>
        </dgm:presLayoutVars>
      </dgm:prSet>
      <dgm:spPr/>
      <dgm:t>
        <a:bodyPr/>
        <a:lstStyle/>
        <a:p>
          <a:endParaRPr lang="en-US"/>
        </a:p>
      </dgm:t>
    </dgm:pt>
  </dgm:ptLst>
  <dgm:cxnLst>
    <dgm:cxn modelId="{E9195B36-0A00-4939-BFB7-594B4775A33E}" type="presOf" srcId="{F1C18946-564D-47CA-B312-D365C228964D}" destId="{F7FB63C1-215D-404C-8B58-F92BB65B344E}" srcOrd="0" destOrd="0" presId="urn:microsoft.com/office/officeart/2005/8/layout/hierarchy3"/>
    <dgm:cxn modelId="{3B901293-6EBE-469B-A3A2-81CE03A6A4DC}" type="presOf" srcId="{41D3ED2B-A9A1-446E-A09E-2FF801E2172C}" destId="{ED4E09FA-9785-4A56-8339-330D36149152}" srcOrd="0" destOrd="0" presId="urn:microsoft.com/office/officeart/2005/8/layout/hierarchy3"/>
    <dgm:cxn modelId="{0C9FBEB9-2497-4F61-8DCF-707F3A51FCF0}" type="presOf" srcId="{74656B67-AFDB-4230-AD1D-C99C907212FD}" destId="{07FB52DB-4E86-4FED-B3A2-956B85ED70CB}" srcOrd="1" destOrd="0" presId="urn:microsoft.com/office/officeart/2005/8/layout/hierarchy3"/>
    <dgm:cxn modelId="{43CE8B7D-C26C-45D9-8C88-BDCD05DDB243}" srcId="{74656B67-AFDB-4230-AD1D-C99C907212FD}" destId="{052CB9DE-FF49-4075-8A3C-7429C3E39557}" srcOrd="1" destOrd="0" parTransId="{B4F3F792-CDA9-4BFD-AE36-82F98BACAF55}" sibTransId="{89664446-FA81-4F10-8FBF-BA7333CB1C36}"/>
    <dgm:cxn modelId="{1FA4765D-51EF-4BD9-B320-A828E4510DB6}" type="presOf" srcId="{052CB9DE-FF49-4075-8A3C-7429C3E39557}" destId="{25841BFC-5F16-4710-B65B-A28741884D7E}" srcOrd="0" destOrd="0" presId="urn:microsoft.com/office/officeart/2005/8/layout/hierarchy3"/>
    <dgm:cxn modelId="{3E21854E-D8F7-4BD4-8A66-4CD65FAE8235}" srcId="{50B9756A-299A-4D1F-91A6-B25B442FB036}" destId="{CB7EE5B1-FB1F-4F2B-A06F-BEF9901F5BDC}" srcOrd="0" destOrd="0" parTransId="{C0193DE7-0D56-435F-A3A4-AA179E84CE50}" sibTransId="{82AB9EE7-9C97-441D-9404-0350E53DB87E}"/>
    <dgm:cxn modelId="{1C7B05E0-0FB5-4E8B-A797-A47FC044F709}" srcId="{F1C18946-564D-47CA-B312-D365C228964D}" destId="{74656B67-AFDB-4230-AD1D-C99C907212FD}" srcOrd="0" destOrd="0" parTransId="{78E19A81-0701-48EB-BB8F-A6D02045E408}" sibTransId="{FDD5AB41-A6E4-45C2-9EAD-6F6A91DE60D4}"/>
    <dgm:cxn modelId="{4B487884-97F3-45A1-95D1-1D9967DC7363}" type="presOf" srcId="{50B9756A-299A-4D1F-91A6-B25B442FB036}" destId="{3B726BEC-A9F8-4CAE-B48B-7A4D051E4521}" srcOrd="0" destOrd="0" presId="urn:microsoft.com/office/officeart/2005/8/layout/hierarchy3"/>
    <dgm:cxn modelId="{835F25FC-8906-4874-83CD-5D21E13823AE}" type="presOf" srcId="{CB7EE5B1-FB1F-4F2B-A06F-BEF9901F5BDC}" destId="{9797DD92-BB54-40CC-956F-3CEA705C64DB}" srcOrd="0" destOrd="0" presId="urn:microsoft.com/office/officeart/2005/8/layout/hierarchy3"/>
    <dgm:cxn modelId="{F1EE82E6-63F9-4EB7-8A01-4725B5E08171}" type="presOf" srcId="{C0193DE7-0D56-435F-A3A4-AA179E84CE50}" destId="{52B86A44-1F04-46DA-B5E0-29B53DD86CDD}" srcOrd="0" destOrd="0" presId="urn:microsoft.com/office/officeart/2005/8/layout/hierarchy3"/>
    <dgm:cxn modelId="{912BB62E-1AF9-4F0B-8B8E-94A36F0EE4C0}" type="presOf" srcId="{B4F3F792-CDA9-4BFD-AE36-82F98BACAF55}" destId="{2326B2A7-EA57-4F62-AE84-865EA14ED400}" srcOrd="0" destOrd="0" presId="urn:microsoft.com/office/officeart/2005/8/layout/hierarchy3"/>
    <dgm:cxn modelId="{4055824B-FEF6-4EDF-B753-8A76BBD9F289}" srcId="{F1C18946-564D-47CA-B312-D365C228964D}" destId="{50B9756A-299A-4D1F-91A6-B25B442FB036}" srcOrd="1" destOrd="0" parTransId="{F9214EA7-E544-49DE-9689-EAB6B527AF5C}" sibTransId="{3AA1A338-8AAC-4C36-8E1B-844241A8A0E5}"/>
    <dgm:cxn modelId="{280654C2-1796-48AF-B4D6-F17901C4473C}" type="presOf" srcId="{4CF78DB2-CC88-4138-8FDD-AAB38698A034}" destId="{5B4D168E-FFA0-48F2-A536-86380194FBB2}" srcOrd="0" destOrd="0" presId="urn:microsoft.com/office/officeart/2005/8/layout/hierarchy3"/>
    <dgm:cxn modelId="{26767335-F423-41CA-9660-4C5FDBFB482C}" srcId="{74656B67-AFDB-4230-AD1D-C99C907212FD}" destId="{41D3ED2B-A9A1-446E-A09E-2FF801E2172C}" srcOrd="0" destOrd="0" parTransId="{4CF78DB2-CC88-4138-8FDD-AAB38698A034}" sibTransId="{05F227A5-4512-4E32-9CD0-45CAFC900892}"/>
    <dgm:cxn modelId="{564FF0C7-A84A-4F9C-9063-8D42D0E627BA}" type="presOf" srcId="{74656B67-AFDB-4230-AD1D-C99C907212FD}" destId="{626ECDFC-3464-4E47-A08A-6D5972CB7061}" srcOrd="0" destOrd="0" presId="urn:microsoft.com/office/officeart/2005/8/layout/hierarchy3"/>
    <dgm:cxn modelId="{8B3A3C04-E6ED-4BC8-BFFB-5C8E501673AE}" type="presOf" srcId="{50B9756A-299A-4D1F-91A6-B25B442FB036}" destId="{E224C21F-7197-404C-A830-6F42DC468DBD}" srcOrd="1" destOrd="0" presId="urn:microsoft.com/office/officeart/2005/8/layout/hierarchy3"/>
    <dgm:cxn modelId="{03F982A3-3F47-4553-8889-4F4F9368E40B}" type="presParOf" srcId="{F7FB63C1-215D-404C-8B58-F92BB65B344E}" destId="{B7078E8F-9877-4B07-A364-C5D611364E90}" srcOrd="0" destOrd="0" presId="urn:microsoft.com/office/officeart/2005/8/layout/hierarchy3"/>
    <dgm:cxn modelId="{68DBAA17-2BAF-4176-9FF0-09ED5503F3CB}" type="presParOf" srcId="{B7078E8F-9877-4B07-A364-C5D611364E90}" destId="{0C732235-4831-47AD-9935-E6179AD9486A}" srcOrd="0" destOrd="0" presId="urn:microsoft.com/office/officeart/2005/8/layout/hierarchy3"/>
    <dgm:cxn modelId="{D2FE904C-EBFE-4E9F-B27B-8C64C7C61C6F}" type="presParOf" srcId="{0C732235-4831-47AD-9935-E6179AD9486A}" destId="{626ECDFC-3464-4E47-A08A-6D5972CB7061}" srcOrd="0" destOrd="0" presId="urn:microsoft.com/office/officeart/2005/8/layout/hierarchy3"/>
    <dgm:cxn modelId="{F0BE9EF8-9D3A-4EC4-8430-84CBF3CC6338}" type="presParOf" srcId="{0C732235-4831-47AD-9935-E6179AD9486A}" destId="{07FB52DB-4E86-4FED-B3A2-956B85ED70CB}" srcOrd="1" destOrd="0" presId="urn:microsoft.com/office/officeart/2005/8/layout/hierarchy3"/>
    <dgm:cxn modelId="{4B8BB78E-F234-4836-A57D-398539FAF14F}" type="presParOf" srcId="{B7078E8F-9877-4B07-A364-C5D611364E90}" destId="{D754CC9D-3776-48E1-9494-23A05A66CEC0}" srcOrd="1" destOrd="0" presId="urn:microsoft.com/office/officeart/2005/8/layout/hierarchy3"/>
    <dgm:cxn modelId="{46ED93F6-736D-4B4A-95BD-5A7E274EF7AA}" type="presParOf" srcId="{D754CC9D-3776-48E1-9494-23A05A66CEC0}" destId="{5B4D168E-FFA0-48F2-A536-86380194FBB2}" srcOrd="0" destOrd="0" presId="urn:microsoft.com/office/officeart/2005/8/layout/hierarchy3"/>
    <dgm:cxn modelId="{A9BCA537-9CFB-4AA5-8561-382992155E0B}" type="presParOf" srcId="{D754CC9D-3776-48E1-9494-23A05A66CEC0}" destId="{ED4E09FA-9785-4A56-8339-330D36149152}" srcOrd="1" destOrd="0" presId="urn:microsoft.com/office/officeart/2005/8/layout/hierarchy3"/>
    <dgm:cxn modelId="{376EDA8F-6D0F-408D-9D64-D86B1F240BBF}" type="presParOf" srcId="{D754CC9D-3776-48E1-9494-23A05A66CEC0}" destId="{2326B2A7-EA57-4F62-AE84-865EA14ED400}" srcOrd="2" destOrd="0" presId="urn:microsoft.com/office/officeart/2005/8/layout/hierarchy3"/>
    <dgm:cxn modelId="{1643DA64-698A-4DD0-A0C0-4820971D7AEF}" type="presParOf" srcId="{D754CC9D-3776-48E1-9494-23A05A66CEC0}" destId="{25841BFC-5F16-4710-B65B-A28741884D7E}" srcOrd="3" destOrd="0" presId="urn:microsoft.com/office/officeart/2005/8/layout/hierarchy3"/>
    <dgm:cxn modelId="{44092D58-448F-42DD-8FF4-682ABB839B93}" type="presParOf" srcId="{F7FB63C1-215D-404C-8B58-F92BB65B344E}" destId="{14B3A900-F48C-4827-9DA6-0EA712EB6D0B}" srcOrd="1" destOrd="0" presId="urn:microsoft.com/office/officeart/2005/8/layout/hierarchy3"/>
    <dgm:cxn modelId="{76E087ED-997F-4048-9B73-2BBB509BCC40}" type="presParOf" srcId="{14B3A900-F48C-4827-9DA6-0EA712EB6D0B}" destId="{7A2FFE61-F0C0-4646-8B79-490494C6EF37}" srcOrd="0" destOrd="0" presId="urn:microsoft.com/office/officeart/2005/8/layout/hierarchy3"/>
    <dgm:cxn modelId="{EE89FA77-B7ED-426C-AC34-4508B8496AE2}" type="presParOf" srcId="{7A2FFE61-F0C0-4646-8B79-490494C6EF37}" destId="{3B726BEC-A9F8-4CAE-B48B-7A4D051E4521}" srcOrd="0" destOrd="0" presId="urn:microsoft.com/office/officeart/2005/8/layout/hierarchy3"/>
    <dgm:cxn modelId="{42E51189-EEF5-4714-9987-06EDB0EA3271}" type="presParOf" srcId="{7A2FFE61-F0C0-4646-8B79-490494C6EF37}" destId="{E224C21F-7197-404C-A830-6F42DC468DBD}" srcOrd="1" destOrd="0" presId="urn:microsoft.com/office/officeart/2005/8/layout/hierarchy3"/>
    <dgm:cxn modelId="{D359FBA5-AD8E-4963-875B-C4D393293B63}" type="presParOf" srcId="{14B3A900-F48C-4827-9DA6-0EA712EB6D0B}" destId="{69C22D27-06E5-4E07-B943-BB4FC2CF8671}" srcOrd="1" destOrd="0" presId="urn:microsoft.com/office/officeart/2005/8/layout/hierarchy3"/>
    <dgm:cxn modelId="{CB5C9A66-5557-460E-B039-6249839559C3}" type="presParOf" srcId="{69C22D27-06E5-4E07-B943-BB4FC2CF8671}" destId="{52B86A44-1F04-46DA-B5E0-29B53DD86CDD}" srcOrd="0" destOrd="0" presId="urn:microsoft.com/office/officeart/2005/8/layout/hierarchy3"/>
    <dgm:cxn modelId="{58914603-E0A7-456E-9BDE-C1022687618F}" type="presParOf" srcId="{69C22D27-06E5-4E07-B943-BB4FC2CF8671}" destId="{9797DD92-BB54-40CC-956F-3CEA705C64DB}" srcOrd="1"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1C18946-564D-47CA-B312-D365C228964D}" type="doc">
      <dgm:prSet loTypeId="urn:microsoft.com/office/officeart/2005/8/layout/hierarchy3" loCatId="hierarchy" qsTypeId="urn:microsoft.com/office/officeart/2005/8/quickstyle/simple1" qsCatId="simple" csTypeId="urn:microsoft.com/office/officeart/2005/8/colors/accent0_3" csCatId="mainScheme" phldr="1"/>
      <dgm:spPr/>
      <dgm:t>
        <a:bodyPr/>
        <a:lstStyle/>
        <a:p>
          <a:endParaRPr lang="it-IT"/>
        </a:p>
      </dgm:t>
    </dgm:pt>
    <dgm:pt modelId="{74656B67-AFDB-4230-AD1D-C99C907212FD}">
      <dgm:prSet phldrT="[Testo]" custT="1"/>
      <dgm:spPr>
        <a:xfrm>
          <a:off x="115638" y="400"/>
          <a:ext cx="1593231" cy="603684"/>
        </a:xfrm>
        <a:prstGeom prst="roundRect">
          <a:avLst>
            <a:gd name="adj" fmla="val 10000"/>
          </a:avLst>
        </a:prstGeom>
        <a:solidFill>
          <a:srgbClr val="034EA2">
            <a:hueOff val="0"/>
            <a:satOff val="0"/>
            <a:lumOff val="0"/>
            <a:alphaOff val="0"/>
          </a:srgbClr>
        </a:solidFill>
        <a:ln w="12700" cap="flat" cmpd="sng" algn="ctr">
          <a:solidFill>
            <a:srgbClr val="D3E8F9">
              <a:hueOff val="0"/>
              <a:satOff val="0"/>
              <a:lumOff val="0"/>
              <a:alphaOff val="0"/>
            </a:srgbClr>
          </a:solidFill>
          <a:prstDash val="solid"/>
          <a:miter lim="800000"/>
        </a:ln>
        <a:effectLst/>
      </dgm:spPr>
      <dgm:t>
        <a:bodyPr/>
        <a:lstStyle/>
        <a:p>
          <a:r>
            <a:rPr lang="it-IT" sz="1800" dirty="0">
              <a:solidFill>
                <a:srgbClr val="FFFFFF"/>
              </a:solidFill>
              <a:latin typeface="Arial"/>
              <a:ea typeface="+mn-ea"/>
              <a:cs typeface="+mn-cs"/>
            </a:rPr>
            <a:t>Background health data</a:t>
          </a:r>
        </a:p>
      </dgm:t>
    </dgm:pt>
    <dgm:pt modelId="{78E19A81-0701-48EB-BB8F-A6D02045E408}" type="parTrans" cxnId="{1C7B05E0-0FB5-4E8B-A797-A47FC044F709}">
      <dgm:prSet/>
      <dgm:spPr/>
      <dgm:t>
        <a:bodyPr/>
        <a:lstStyle/>
        <a:p>
          <a:endParaRPr lang="it-IT" sz="1100"/>
        </a:p>
      </dgm:t>
    </dgm:pt>
    <dgm:pt modelId="{FDD5AB41-A6E4-45C2-9EAD-6F6A91DE60D4}" type="sibTrans" cxnId="{1C7B05E0-0FB5-4E8B-A797-A47FC044F709}">
      <dgm:prSet/>
      <dgm:spPr/>
      <dgm:t>
        <a:bodyPr/>
        <a:lstStyle/>
        <a:p>
          <a:endParaRPr lang="it-IT" sz="1100"/>
        </a:p>
      </dgm:t>
    </dgm:pt>
    <dgm:pt modelId="{41D3ED2B-A9A1-446E-A09E-2FF801E2172C}">
      <dgm:prSet phldrT="[Testo]" custT="1"/>
      <dgm:spPr>
        <a:xfrm>
          <a:off x="417273" y="755645"/>
          <a:ext cx="2154959" cy="603684"/>
        </a:xfrm>
        <a:prstGeom prst="roundRect">
          <a:avLst>
            <a:gd name="adj" fmla="val 10000"/>
          </a:avLst>
        </a:prstGeom>
        <a:solidFill>
          <a:srgbClr val="D3E8F9">
            <a:alpha val="90000"/>
            <a:hueOff val="0"/>
            <a:satOff val="0"/>
            <a:lumOff val="0"/>
            <a:alphaOff val="0"/>
          </a:srgbClr>
        </a:solidFill>
        <a:ln w="12700" cap="flat" cmpd="sng" algn="ctr">
          <a:solidFill>
            <a:srgbClr val="034EA2">
              <a:hueOff val="0"/>
              <a:satOff val="0"/>
              <a:lumOff val="0"/>
              <a:alphaOff val="0"/>
            </a:srgbClr>
          </a:solidFill>
          <a:prstDash val="solid"/>
          <a:miter lim="800000"/>
        </a:ln>
        <a:effectLst/>
      </dgm:spPr>
      <dgm:t>
        <a:bodyPr/>
        <a:lstStyle/>
        <a:p>
          <a:r>
            <a:rPr lang="it-IT" sz="1600" dirty="0" smtClean="0">
              <a:solidFill>
                <a:srgbClr val="4D4D4D">
                  <a:hueOff val="0"/>
                  <a:satOff val="0"/>
                  <a:lumOff val="0"/>
                  <a:alphaOff val="0"/>
                </a:srgbClr>
              </a:solidFill>
              <a:latin typeface="Arial"/>
              <a:ea typeface="+mn-ea"/>
              <a:cs typeface="+mn-cs"/>
            </a:rPr>
            <a:t>Baseline mortality</a:t>
          </a:r>
        </a:p>
        <a:p>
          <a:r>
            <a:rPr lang="it-IT" sz="1600" dirty="0" smtClean="0">
              <a:solidFill>
                <a:srgbClr val="4D4D4D">
                  <a:hueOff val="0"/>
                  <a:satOff val="0"/>
                  <a:lumOff val="0"/>
                  <a:alphaOff val="0"/>
                </a:srgbClr>
              </a:solidFill>
              <a:latin typeface="Arial"/>
              <a:ea typeface="+mn-ea"/>
              <a:cs typeface="+mn-cs"/>
            </a:rPr>
            <a:t>Cut-off level</a:t>
          </a:r>
        </a:p>
      </dgm:t>
    </dgm:pt>
    <dgm:pt modelId="{4CF78DB2-CC88-4138-8FDD-AAB38698A034}" type="parTrans" cxnId="{26767335-F423-41CA-9660-4C5FDBFB482C}">
      <dgm:prSet/>
      <dgm:spPr>
        <a:xfrm>
          <a:off x="274961" y="604085"/>
          <a:ext cx="142311" cy="453403"/>
        </a:xfrm>
        <a:custGeom>
          <a:avLst/>
          <a:gdLst/>
          <a:ahLst/>
          <a:cxnLst/>
          <a:rect l="0" t="0" r="0" b="0"/>
          <a:pathLst>
            <a:path>
              <a:moveTo>
                <a:pt x="0" y="0"/>
              </a:moveTo>
              <a:lnTo>
                <a:pt x="0" y="453403"/>
              </a:lnTo>
              <a:lnTo>
                <a:pt x="142311" y="453403"/>
              </a:lnTo>
            </a:path>
          </a:pathLst>
        </a:custGeom>
        <a:noFill/>
        <a:ln w="12700" cap="flat" cmpd="sng" algn="ctr">
          <a:solidFill>
            <a:srgbClr val="034EA2">
              <a:shade val="60000"/>
              <a:hueOff val="0"/>
              <a:satOff val="0"/>
              <a:lumOff val="0"/>
              <a:alphaOff val="0"/>
            </a:srgbClr>
          </a:solidFill>
          <a:prstDash val="solid"/>
          <a:miter lim="800000"/>
        </a:ln>
        <a:effectLst/>
      </dgm:spPr>
      <dgm:t>
        <a:bodyPr/>
        <a:lstStyle/>
        <a:p>
          <a:endParaRPr lang="it-IT" sz="1100"/>
        </a:p>
      </dgm:t>
    </dgm:pt>
    <dgm:pt modelId="{05F227A5-4512-4E32-9CD0-45CAFC900892}" type="sibTrans" cxnId="{26767335-F423-41CA-9660-4C5FDBFB482C}">
      <dgm:prSet/>
      <dgm:spPr/>
      <dgm:t>
        <a:bodyPr/>
        <a:lstStyle/>
        <a:p>
          <a:endParaRPr lang="it-IT" sz="1100"/>
        </a:p>
      </dgm:t>
    </dgm:pt>
    <dgm:pt modelId="{052CB9DE-FF49-4075-8A3C-7429C3E39557}">
      <dgm:prSet phldrT="[Testo]" custT="1"/>
      <dgm:spPr>
        <a:xfrm>
          <a:off x="417273" y="1510251"/>
          <a:ext cx="2484938" cy="854684"/>
        </a:xfrm>
        <a:prstGeom prst="roundRect">
          <a:avLst>
            <a:gd name="adj" fmla="val 10000"/>
          </a:avLst>
        </a:prstGeom>
        <a:solidFill>
          <a:srgbClr val="D3E8F9">
            <a:alpha val="90000"/>
            <a:hueOff val="0"/>
            <a:satOff val="0"/>
            <a:lumOff val="0"/>
            <a:alphaOff val="0"/>
          </a:srgbClr>
        </a:solidFill>
        <a:ln w="12700" cap="flat" cmpd="sng" algn="ctr">
          <a:solidFill>
            <a:srgbClr val="034EA2">
              <a:hueOff val="0"/>
              <a:satOff val="0"/>
              <a:lumOff val="0"/>
              <a:alphaOff val="0"/>
            </a:srgbClr>
          </a:solidFill>
          <a:prstDash val="solid"/>
          <a:miter lim="800000"/>
        </a:ln>
        <a:effectLst/>
      </dgm:spPr>
      <dgm:t>
        <a:bodyPr/>
        <a:lstStyle/>
        <a:p>
          <a:pPr algn="ctr">
            <a:buNone/>
          </a:pPr>
          <a:r>
            <a:rPr lang="it-IT" sz="1600" dirty="0">
              <a:solidFill>
                <a:srgbClr val="4D4D4D">
                  <a:hueOff val="0"/>
                  <a:satOff val="0"/>
                  <a:lumOff val="0"/>
                  <a:alphaOff val="0"/>
                </a:srgbClr>
              </a:solidFill>
              <a:latin typeface="Arial"/>
              <a:ea typeface="+mn-ea"/>
              <a:cs typeface="+mn-cs"/>
            </a:rPr>
            <a:t>Source:</a:t>
          </a:r>
        </a:p>
        <a:p>
          <a:pPr algn="ctr">
            <a:buFont typeface="Arial" panose="020B0604020202020204" pitchFamily="34" charset="0"/>
            <a:buNone/>
          </a:pPr>
          <a:r>
            <a:rPr lang="it-IT" sz="1600" dirty="0">
              <a:solidFill>
                <a:srgbClr val="4D4D4D">
                  <a:hueOff val="0"/>
                  <a:satOff val="0"/>
                  <a:lumOff val="0"/>
                  <a:alphaOff val="0"/>
                </a:srgbClr>
              </a:solidFill>
              <a:latin typeface="Arial"/>
              <a:ea typeface="+mn-ea"/>
              <a:cs typeface="+mn-cs"/>
            </a:rPr>
            <a:t>WHO Europe; </a:t>
          </a:r>
        </a:p>
        <a:p>
          <a:pPr algn="ctr">
            <a:buFont typeface="Arial" panose="020B0604020202020204" pitchFamily="34" charset="0"/>
            <a:buNone/>
          </a:pPr>
          <a:r>
            <a:rPr lang="it-IT" sz="1600" dirty="0" smtClean="0">
              <a:solidFill>
                <a:srgbClr val="4D4D4D">
                  <a:hueOff val="0"/>
                  <a:satOff val="0"/>
                  <a:lumOff val="0"/>
                  <a:alphaOff val="0"/>
                </a:srgbClr>
              </a:solidFill>
              <a:latin typeface="Arial"/>
              <a:ea typeface="+mn-ea"/>
              <a:cs typeface="+mn-cs"/>
            </a:rPr>
            <a:t>Eurostat, IHME</a:t>
          </a:r>
          <a:endParaRPr lang="it-IT" sz="1600" dirty="0">
            <a:solidFill>
              <a:srgbClr val="4D4D4D">
                <a:hueOff val="0"/>
                <a:satOff val="0"/>
                <a:lumOff val="0"/>
                <a:alphaOff val="0"/>
              </a:srgbClr>
            </a:solidFill>
            <a:latin typeface="Arial"/>
            <a:ea typeface="+mn-ea"/>
            <a:cs typeface="+mn-cs"/>
          </a:endParaRPr>
        </a:p>
      </dgm:t>
    </dgm:pt>
    <dgm:pt modelId="{89664446-FA81-4F10-8FBF-BA7333CB1C36}" type="sibTrans" cxnId="{43CE8B7D-C26C-45D9-8C88-BDCD05DDB243}">
      <dgm:prSet/>
      <dgm:spPr/>
      <dgm:t>
        <a:bodyPr/>
        <a:lstStyle/>
        <a:p>
          <a:endParaRPr lang="it-IT" sz="1100"/>
        </a:p>
      </dgm:t>
    </dgm:pt>
    <dgm:pt modelId="{B4F3F792-CDA9-4BFD-AE36-82F98BACAF55}" type="parTrans" cxnId="{43CE8B7D-C26C-45D9-8C88-BDCD05DDB243}">
      <dgm:prSet/>
      <dgm:spPr>
        <a:xfrm>
          <a:off x="274961" y="604085"/>
          <a:ext cx="142311" cy="1333508"/>
        </a:xfrm>
        <a:custGeom>
          <a:avLst/>
          <a:gdLst/>
          <a:ahLst/>
          <a:cxnLst/>
          <a:rect l="0" t="0" r="0" b="0"/>
          <a:pathLst>
            <a:path>
              <a:moveTo>
                <a:pt x="0" y="0"/>
              </a:moveTo>
              <a:lnTo>
                <a:pt x="0" y="1333508"/>
              </a:lnTo>
              <a:lnTo>
                <a:pt x="142311" y="1333508"/>
              </a:lnTo>
            </a:path>
          </a:pathLst>
        </a:custGeom>
        <a:noFill/>
        <a:ln w="12700" cap="flat" cmpd="sng" algn="ctr">
          <a:solidFill>
            <a:srgbClr val="034EA2">
              <a:shade val="60000"/>
              <a:hueOff val="0"/>
              <a:satOff val="0"/>
              <a:lumOff val="0"/>
              <a:alphaOff val="0"/>
            </a:srgbClr>
          </a:solidFill>
          <a:prstDash val="solid"/>
          <a:miter lim="800000"/>
        </a:ln>
        <a:effectLst/>
      </dgm:spPr>
      <dgm:t>
        <a:bodyPr/>
        <a:lstStyle/>
        <a:p>
          <a:endParaRPr lang="it-IT" sz="1100"/>
        </a:p>
      </dgm:t>
    </dgm:pt>
    <dgm:pt modelId="{F7FB63C1-215D-404C-8B58-F92BB65B344E}" type="pres">
      <dgm:prSet presAssocID="{F1C18946-564D-47CA-B312-D365C228964D}" presName="diagram" presStyleCnt="0">
        <dgm:presLayoutVars>
          <dgm:chPref val="1"/>
          <dgm:dir/>
          <dgm:animOne val="branch"/>
          <dgm:animLvl val="lvl"/>
          <dgm:resizeHandles/>
        </dgm:presLayoutVars>
      </dgm:prSet>
      <dgm:spPr/>
      <dgm:t>
        <a:bodyPr/>
        <a:lstStyle/>
        <a:p>
          <a:endParaRPr lang="en-US"/>
        </a:p>
      </dgm:t>
    </dgm:pt>
    <dgm:pt modelId="{B7078E8F-9877-4B07-A364-C5D611364E90}" type="pres">
      <dgm:prSet presAssocID="{74656B67-AFDB-4230-AD1D-C99C907212FD}" presName="root" presStyleCnt="0"/>
      <dgm:spPr/>
      <dgm:t>
        <a:bodyPr/>
        <a:lstStyle/>
        <a:p>
          <a:endParaRPr lang="en-US"/>
        </a:p>
      </dgm:t>
    </dgm:pt>
    <dgm:pt modelId="{0C732235-4831-47AD-9935-E6179AD9486A}" type="pres">
      <dgm:prSet presAssocID="{74656B67-AFDB-4230-AD1D-C99C907212FD}" presName="rootComposite" presStyleCnt="0"/>
      <dgm:spPr/>
      <dgm:t>
        <a:bodyPr/>
        <a:lstStyle/>
        <a:p>
          <a:endParaRPr lang="en-US"/>
        </a:p>
      </dgm:t>
    </dgm:pt>
    <dgm:pt modelId="{626ECDFC-3464-4E47-A08A-6D5972CB7061}" type="pres">
      <dgm:prSet presAssocID="{74656B67-AFDB-4230-AD1D-C99C907212FD}" presName="rootText" presStyleLbl="node1" presStyleIdx="0" presStyleCnt="1" custScaleX="131959" custLinFactNeighborX="1409" custLinFactNeighborY="-106"/>
      <dgm:spPr/>
      <dgm:t>
        <a:bodyPr/>
        <a:lstStyle/>
        <a:p>
          <a:endParaRPr lang="en-US"/>
        </a:p>
      </dgm:t>
    </dgm:pt>
    <dgm:pt modelId="{07FB52DB-4E86-4FED-B3A2-956B85ED70CB}" type="pres">
      <dgm:prSet presAssocID="{74656B67-AFDB-4230-AD1D-C99C907212FD}" presName="rootConnector" presStyleLbl="node1" presStyleIdx="0" presStyleCnt="1"/>
      <dgm:spPr/>
      <dgm:t>
        <a:bodyPr/>
        <a:lstStyle/>
        <a:p>
          <a:endParaRPr lang="en-US"/>
        </a:p>
      </dgm:t>
    </dgm:pt>
    <dgm:pt modelId="{D754CC9D-3776-48E1-9494-23A05A66CEC0}" type="pres">
      <dgm:prSet presAssocID="{74656B67-AFDB-4230-AD1D-C99C907212FD}" presName="childShape" presStyleCnt="0"/>
      <dgm:spPr/>
      <dgm:t>
        <a:bodyPr/>
        <a:lstStyle/>
        <a:p>
          <a:endParaRPr lang="en-US"/>
        </a:p>
      </dgm:t>
    </dgm:pt>
    <dgm:pt modelId="{5B4D168E-FFA0-48F2-A536-86380194FBB2}" type="pres">
      <dgm:prSet presAssocID="{4CF78DB2-CC88-4138-8FDD-AAB38698A034}" presName="Name13" presStyleLbl="parChTrans1D2" presStyleIdx="0" presStyleCnt="2"/>
      <dgm:spPr/>
      <dgm:t>
        <a:bodyPr/>
        <a:lstStyle/>
        <a:p>
          <a:endParaRPr lang="en-US"/>
        </a:p>
      </dgm:t>
    </dgm:pt>
    <dgm:pt modelId="{ED4E09FA-9785-4A56-8339-330D36149152}" type="pres">
      <dgm:prSet presAssocID="{41D3ED2B-A9A1-446E-A09E-2FF801E2172C}" presName="childText" presStyleLbl="bgAcc1" presStyleIdx="0" presStyleCnt="2" custScaleX="223105">
        <dgm:presLayoutVars>
          <dgm:bulletEnabled val="1"/>
        </dgm:presLayoutVars>
      </dgm:prSet>
      <dgm:spPr/>
      <dgm:t>
        <a:bodyPr/>
        <a:lstStyle/>
        <a:p>
          <a:endParaRPr lang="en-US"/>
        </a:p>
      </dgm:t>
    </dgm:pt>
    <dgm:pt modelId="{2326B2A7-EA57-4F62-AE84-865EA14ED400}" type="pres">
      <dgm:prSet presAssocID="{B4F3F792-CDA9-4BFD-AE36-82F98BACAF55}" presName="Name13" presStyleLbl="parChTrans1D2" presStyleIdx="1" presStyleCnt="2"/>
      <dgm:spPr/>
      <dgm:t>
        <a:bodyPr/>
        <a:lstStyle/>
        <a:p>
          <a:endParaRPr lang="en-US"/>
        </a:p>
      </dgm:t>
    </dgm:pt>
    <dgm:pt modelId="{25841BFC-5F16-4710-B65B-A28741884D7E}" type="pres">
      <dgm:prSet presAssocID="{052CB9DE-FF49-4075-8A3C-7429C3E39557}" presName="childText" presStyleLbl="bgAcc1" presStyleIdx="1" presStyleCnt="2" custScaleX="257268" custScaleY="141578">
        <dgm:presLayoutVars>
          <dgm:bulletEnabled val="1"/>
        </dgm:presLayoutVars>
      </dgm:prSet>
      <dgm:spPr/>
      <dgm:t>
        <a:bodyPr/>
        <a:lstStyle/>
        <a:p>
          <a:endParaRPr lang="en-US"/>
        </a:p>
      </dgm:t>
    </dgm:pt>
  </dgm:ptLst>
  <dgm:cxnLst>
    <dgm:cxn modelId="{E9195B36-0A00-4939-BFB7-594B4775A33E}" type="presOf" srcId="{F1C18946-564D-47CA-B312-D365C228964D}" destId="{F7FB63C1-215D-404C-8B58-F92BB65B344E}" srcOrd="0" destOrd="0" presId="urn:microsoft.com/office/officeart/2005/8/layout/hierarchy3"/>
    <dgm:cxn modelId="{3B901293-6EBE-469B-A3A2-81CE03A6A4DC}" type="presOf" srcId="{41D3ED2B-A9A1-446E-A09E-2FF801E2172C}" destId="{ED4E09FA-9785-4A56-8339-330D36149152}" srcOrd="0" destOrd="0" presId="urn:microsoft.com/office/officeart/2005/8/layout/hierarchy3"/>
    <dgm:cxn modelId="{0C9FBEB9-2497-4F61-8DCF-707F3A51FCF0}" type="presOf" srcId="{74656B67-AFDB-4230-AD1D-C99C907212FD}" destId="{07FB52DB-4E86-4FED-B3A2-956B85ED70CB}" srcOrd="1" destOrd="0" presId="urn:microsoft.com/office/officeart/2005/8/layout/hierarchy3"/>
    <dgm:cxn modelId="{43CE8B7D-C26C-45D9-8C88-BDCD05DDB243}" srcId="{74656B67-AFDB-4230-AD1D-C99C907212FD}" destId="{052CB9DE-FF49-4075-8A3C-7429C3E39557}" srcOrd="1" destOrd="0" parTransId="{B4F3F792-CDA9-4BFD-AE36-82F98BACAF55}" sibTransId="{89664446-FA81-4F10-8FBF-BA7333CB1C36}"/>
    <dgm:cxn modelId="{1FA4765D-51EF-4BD9-B320-A828E4510DB6}" type="presOf" srcId="{052CB9DE-FF49-4075-8A3C-7429C3E39557}" destId="{25841BFC-5F16-4710-B65B-A28741884D7E}" srcOrd="0" destOrd="0" presId="urn:microsoft.com/office/officeart/2005/8/layout/hierarchy3"/>
    <dgm:cxn modelId="{1C7B05E0-0FB5-4E8B-A797-A47FC044F709}" srcId="{F1C18946-564D-47CA-B312-D365C228964D}" destId="{74656B67-AFDB-4230-AD1D-C99C907212FD}" srcOrd="0" destOrd="0" parTransId="{78E19A81-0701-48EB-BB8F-A6D02045E408}" sibTransId="{FDD5AB41-A6E4-45C2-9EAD-6F6A91DE60D4}"/>
    <dgm:cxn modelId="{912BB62E-1AF9-4F0B-8B8E-94A36F0EE4C0}" type="presOf" srcId="{B4F3F792-CDA9-4BFD-AE36-82F98BACAF55}" destId="{2326B2A7-EA57-4F62-AE84-865EA14ED400}" srcOrd="0" destOrd="0" presId="urn:microsoft.com/office/officeart/2005/8/layout/hierarchy3"/>
    <dgm:cxn modelId="{280654C2-1796-48AF-B4D6-F17901C4473C}" type="presOf" srcId="{4CF78DB2-CC88-4138-8FDD-AAB38698A034}" destId="{5B4D168E-FFA0-48F2-A536-86380194FBB2}" srcOrd="0" destOrd="0" presId="urn:microsoft.com/office/officeart/2005/8/layout/hierarchy3"/>
    <dgm:cxn modelId="{26767335-F423-41CA-9660-4C5FDBFB482C}" srcId="{74656B67-AFDB-4230-AD1D-C99C907212FD}" destId="{41D3ED2B-A9A1-446E-A09E-2FF801E2172C}" srcOrd="0" destOrd="0" parTransId="{4CF78DB2-CC88-4138-8FDD-AAB38698A034}" sibTransId="{05F227A5-4512-4E32-9CD0-45CAFC900892}"/>
    <dgm:cxn modelId="{564FF0C7-A84A-4F9C-9063-8D42D0E627BA}" type="presOf" srcId="{74656B67-AFDB-4230-AD1D-C99C907212FD}" destId="{626ECDFC-3464-4E47-A08A-6D5972CB7061}" srcOrd="0" destOrd="0" presId="urn:microsoft.com/office/officeart/2005/8/layout/hierarchy3"/>
    <dgm:cxn modelId="{03F982A3-3F47-4553-8889-4F4F9368E40B}" type="presParOf" srcId="{F7FB63C1-215D-404C-8B58-F92BB65B344E}" destId="{B7078E8F-9877-4B07-A364-C5D611364E90}" srcOrd="0" destOrd="0" presId="urn:microsoft.com/office/officeart/2005/8/layout/hierarchy3"/>
    <dgm:cxn modelId="{68DBAA17-2BAF-4176-9FF0-09ED5503F3CB}" type="presParOf" srcId="{B7078E8F-9877-4B07-A364-C5D611364E90}" destId="{0C732235-4831-47AD-9935-E6179AD9486A}" srcOrd="0" destOrd="0" presId="urn:microsoft.com/office/officeart/2005/8/layout/hierarchy3"/>
    <dgm:cxn modelId="{D2FE904C-EBFE-4E9F-B27B-8C64C7C61C6F}" type="presParOf" srcId="{0C732235-4831-47AD-9935-E6179AD9486A}" destId="{626ECDFC-3464-4E47-A08A-6D5972CB7061}" srcOrd="0" destOrd="0" presId="urn:microsoft.com/office/officeart/2005/8/layout/hierarchy3"/>
    <dgm:cxn modelId="{F0BE9EF8-9D3A-4EC4-8430-84CBF3CC6338}" type="presParOf" srcId="{0C732235-4831-47AD-9935-E6179AD9486A}" destId="{07FB52DB-4E86-4FED-B3A2-956B85ED70CB}" srcOrd="1" destOrd="0" presId="urn:microsoft.com/office/officeart/2005/8/layout/hierarchy3"/>
    <dgm:cxn modelId="{4B8BB78E-F234-4836-A57D-398539FAF14F}" type="presParOf" srcId="{B7078E8F-9877-4B07-A364-C5D611364E90}" destId="{D754CC9D-3776-48E1-9494-23A05A66CEC0}" srcOrd="1" destOrd="0" presId="urn:microsoft.com/office/officeart/2005/8/layout/hierarchy3"/>
    <dgm:cxn modelId="{46ED93F6-736D-4B4A-95BD-5A7E274EF7AA}" type="presParOf" srcId="{D754CC9D-3776-48E1-9494-23A05A66CEC0}" destId="{5B4D168E-FFA0-48F2-A536-86380194FBB2}" srcOrd="0" destOrd="0" presId="urn:microsoft.com/office/officeart/2005/8/layout/hierarchy3"/>
    <dgm:cxn modelId="{A9BCA537-9CFB-4AA5-8561-382992155E0B}" type="presParOf" srcId="{D754CC9D-3776-48E1-9494-23A05A66CEC0}" destId="{ED4E09FA-9785-4A56-8339-330D36149152}" srcOrd="1" destOrd="0" presId="urn:microsoft.com/office/officeart/2005/8/layout/hierarchy3"/>
    <dgm:cxn modelId="{376EDA8F-6D0F-408D-9D64-D86B1F240BBF}" type="presParOf" srcId="{D754CC9D-3776-48E1-9494-23A05A66CEC0}" destId="{2326B2A7-EA57-4F62-AE84-865EA14ED400}" srcOrd="2" destOrd="0" presId="urn:microsoft.com/office/officeart/2005/8/layout/hierarchy3"/>
    <dgm:cxn modelId="{1643DA64-698A-4DD0-A0C0-4820971D7AEF}" type="presParOf" srcId="{D754CC9D-3776-48E1-9494-23A05A66CEC0}" destId="{25841BFC-5F16-4710-B65B-A28741884D7E}" srcOrd="3" destOrd="0" presId="urn:microsoft.com/office/officeart/2005/8/layout/hierarchy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98D6034-8266-48CA-93C0-E7DE4DDD6BE6}"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1ADFF411-3E0A-46D8-8D26-CC40D1035A8B}">
      <dgm:prSet phldrT="[Text]"/>
      <dgm:spPr>
        <a:xfrm>
          <a:off x="86241" y="804"/>
          <a:ext cx="1304936" cy="675335"/>
        </a:xfrm>
        <a:prstGeom prst="rect">
          <a:avLst/>
        </a:prstGeom>
        <a:solidFill>
          <a:srgbClr val="034EA2">
            <a:hueOff val="0"/>
            <a:satOff val="0"/>
            <a:lumOff val="0"/>
            <a:alphaOff val="0"/>
          </a:srgbClr>
        </a:solidFill>
        <a:ln w="12700" cap="flat" cmpd="sng" algn="ctr">
          <a:solidFill>
            <a:srgbClr val="D3E8F9">
              <a:hueOff val="0"/>
              <a:satOff val="0"/>
              <a:lumOff val="0"/>
              <a:alphaOff val="0"/>
            </a:srgbClr>
          </a:solidFill>
          <a:prstDash val="solid"/>
          <a:miter lim="800000"/>
        </a:ln>
        <a:effectLst/>
      </dgm:spPr>
      <dgm:t>
        <a:bodyPr/>
        <a:lstStyle/>
        <a:p>
          <a:r>
            <a:rPr lang="en-US" dirty="0" smtClean="0">
              <a:solidFill>
                <a:srgbClr val="FFFFFF"/>
              </a:solidFill>
              <a:latin typeface="Arial"/>
              <a:ea typeface="+mn-ea"/>
              <a:cs typeface="+mn-cs"/>
            </a:rPr>
            <a:t>Exposure assessment</a:t>
          </a:r>
          <a:endParaRPr lang="en-US" dirty="0">
            <a:solidFill>
              <a:srgbClr val="FFFFFF"/>
            </a:solidFill>
            <a:latin typeface="Arial"/>
            <a:ea typeface="+mn-ea"/>
            <a:cs typeface="+mn-cs"/>
          </a:endParaRPr>
        </a:p>
      </dgm:t>
    </dgm:pt>
    <dgm:pt modelId="{5FE5E63F-DA96-424D-8E20-7B3066727F34}" type="parTrans" cxnId="{6E60CB21-601C-45D1-AADF-C98F5F2F4087}">
      <dgm:prSet/>
      <dgm:spPr/>
      <dgm:t>
        <a:bodyPr/>
        <a:lstStyle/>
        <a:p>
          <a:endParaRPr lang="en-US"/>
        </a:p>
      </dgm:t>
    </dgm:pt>
    <dgm:pt modelId="{4D42B6B7-8BE9-4CD3-AD63-8353665E4A4B}" type="sibTrans" cxnId="{6E60CB21-601C-45D1-AADF-C98F5F2F4087}">
      <dgm:prSet/>
      <dgm:spPr/>
      <dgm:t>
        <a:bodyPr/>
        <a:lstStyle/>
        <a:p>
          <a:endParaRPr lang="en-US"/>
        </a:p>
      </dgm:t>
    </dgm:pt>
    <dgm:pt modelId="{16696851-1ED0-4B56-8823-7FD06DBB7220}" type="pres">
      <dgm:prSet presAssocID="{A98D6034-8266-48CA-93C0-E7DE4DDD6BE6}" presName="diagram" presStyleCnt="0">
        <dgm:presLayoutVars>
          <dgm:dir/>
          <dgm:resizeHandles val="exact"/>
        </dgm:presLayoutVars>
      </dgm:prSet>
      <dgm:spPr/>
      <dgm:t>
        <a:bodyPr/>
        <a:lstStyle/>
        <a:p>
          <a:endParaRPr lang="en-US"/>
        </a:p>
      </dgm:t>
    </dgm:pt>
    <dgm:pt modelId="{B4578419-8336-454D-B7AD-6E7CE102F85B}" type="pres">
      <dgm:prSet presAssocID="{1ADFF411-3E0A-46D8-8D26-CC40D1035A8B}" presName="node" presStyleLbl="node1" presStyleIdx="0" presStyleCnt="1" custScaleX="100000" custScaleY="86254" custLinFactNeighborX="-16534" custLinFactNeighborY="39164">
        <dgm:presLayoutVars>
          <dgm:bulletEnabled val="1"/>
        </dgm:presLayoutVars>
      </dgm:prSet>
      <dgm:spPr/>
      <dgm:t>
        <a:bodyPr/>
        <a:lstStyle/>
        <a:p>
          <a:endParaRPr lang="en-US"/>
        </a:p>
      </dgm:t>
    </dgm:pt>
  </dgm:ptLst>
  <dgm:cxnLst>
    <dgm:cxn modelId="{D71995F6-4D5B-4D00-973C-9D7AEB470894}" type="presOf" srcId="{A98D6034-8266-48CA-93C0-E7DE4DDD6BE6}" destId="{16696851-1ED0-4B56-8823-7FD06DBB7220}" srcOrd="0" destOrd="0" presId="urn:microsoft.com/office/officeart/2005/8/layout/default"/>
    <dgm:cxn modelId="{97D9CBAD-788C-46AC-A4FD-2A48F9643892}" type="presOf" srcId="{1ADFF411-3E0A-46D8-8D26-CC40D1035A8B}" destId="{B4578419-8336-454D-B7AD-6E7CE102F85B}" srcOrd="0" destOrd="0" presId="urn:microsoft.com/office/officeart/2005/8/layout/default"/>
    <dgm:cxn modelId="{6E60CB21-601C-45D1-AADF-C98F5F2F4087}" srcId="{A98D6034-8266-48CA-93C0-E7DE4DDD6BE6}" destId="{1ADFF411-3E0A-46D8-8D26-CC40D1035A8B}" srcOrd="0" destOrd="0" parTransId="{5FE5E63F-DA96-424D-8E20-7B3066727F34}" sibTransId="{4D42B6B7-8BE9-4CD3-AD63-8353665E4A4B}"/>
    <dgm:cxn modelId="{00C5B7E4-F487-4B5A-8B9A-F53220DD41B8}" type="presParOf" srcId="{16696851-1ED0-4B56-8823-7FD06DBB7220}" destId="{B4578419-8336-454D-B7AD-6E7CE102F85B}" srcOrd="0" destOrd="0" presId="urn:microsoft.com/office/officeart/2005/8/layout/default"/>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6ECDFC-3464-4E47-A08A-6D5972CB7061}">
      <dsp:nvSpPr>
        <dsp:cNvPr id="0" name=""/>
        <dsp:cNvSpPr/>
      </dsp:nvSpPr>
      <dsp:spPr>
        <a:xfrm>
          <a:off x="933099" y="673931"/>
          <a:ext cx="1727214" cy="895855"/>
        </a:xfrm>
        <a:prstGeom prst="roundRect">
          <a:avLst>
            <a:gd name="adj" fmla="val 10000"/>
          </a:avLst>
        </a:prstGeom>
        <a:solidFill>
          <a:srgbClr val="034EA2">
            <a:hueOff val="0"/>
            <a:satOff val="0"/>
            <a:lumOff val="0"/>
            <a:alphaOff val="0"/>
          </a:srgbClr>
        </a:solidFill>
        <a:ln w="12700" cap="flat" cmpd="sng" algn="ctr">
          <a:solidFill>
            <a:srgbClr val="D3E8F9">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it-IT" sz="1800" kern="1200" dirty="0" smtClean="0">
              <a:solidFill>
                <a:srgbClr val="FFFFFF"/>
              </a:solidFill>
              <a:latin typeface="Arial"/>
              <a:ea typeface="+mn-ea"/>
              <a:cs typeface="+mn-cs"/>
            </a:rPr>
            <a:t>Concentration- </a:t>
          </a:r>
          <a:r>
            <a:rPr lang="it-IT" sz="1800" kern="1200" dirty="0">
              <a:solidFill>
                <a:srgbClr val="FFFFFF"/>
              </a:solidFill>
              <a:latin typeface="Arial"/>
              <a:ea typeface="+mn-ea"/>
              <a:cs typeface="+mn-cs"/>
            </a:rPr>
            <a:t>response </a:t>
          </a:r>
          <a:r>
            <a:rPr lang="it-IT" sz="1800" kern="1200" dirty="0" smtClean="0">
              <a:solidFill>
                <a:srgbClr val="FFFFFF"/>
              </a:solidFill>
              <a:latin typeface="Arial"/>
              <a:ea typeface="+mn-ea"/>
              <a:cs typeface="+mn-cs"/>
            </a:rPr>
            <a:t>function (CRF)</a:t>
          </a:r>
          <a:endParaRPr lang="it-IT" sz="1800" kern="1200" dirty="0">
            <a:solidFill>
              <a:srgbClr val="FFFFFF"/>
            </a:solidFill>
            <a:latin typeface="Arial"/>
            <a:ea typeface="+mn-ea"/>
            <a:cs typeface="+mn-cs"/>
          </a:endParaRPr>
        </a:p>
      </dsp:txBody>
      <dsp:txXfrm>
        <a:off x="959338" y="700170"/>
        <a:ext cx="1674736" cy="843377"/>
      </dsp:txXfrm>
    </dsp:sp>
    <dsp:sp modelId="{3B726BEC-A9F8-4CAE-B48B-7A4D051E4521}">
      <dsp:nvSpPr>
        <dsp:cNvPr id="0" name=""/>
        <dsp:cNvSpPr/>
      </dsp:nvSpPr>
      <dsp:spPr>
        <a:xfrm>
          <a:off x="918269" y="2663565"/>
          <a:ext cx="1861745" cy="761725"/>
        </a:xfrm>
        <a:prstGeom prst="roundRect">
          <a:avLst>
            <a:gd name="adj" fmla="val 10000"/>
          </a:avLst>
        </a:prstGeom>
        <a:solidFill>
          <a:srgbClr val="034EA2">
            <a:hueOff val="0"/>
            <a:satOff val="0"/>
            <a:lumOff val="0"/>
            <a:alphaOff val="0"/>
          </a:srgbClr>
        </a:solidFill>
        <a:ln w="12700" cap="flat" cmpd="sng" algn="ctr">
          <a:solidFill>
            <a:srgbClr val="D3E8F9">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it-IT" sz="1800" kern="1200" dirty="0" smtClean="0">
              <a:solidFill>
                <a:srgbClr val="FFFFFF"/>
              </a:solidFill>
              <a:latin typeface="Arial"/>
              <a:ea typeface="+mn-ea"/>
              <a:cs typeface="+mn-cs"/>
            </a:rPr>
            <a:t>Integrated exposure – response (IER)</a:t>
          </a:r>
          <a:endParaRPr lang="it-IT" sz="1800" kern="1200" dirty="0">
            <a:solidFill>
              <a:srgbClr val="FFFFFF"/>
            </a:solidFill>
            <a:latin typeface="Arial"/>
            <a:ea typeface="+mn-ea"/>
            <a:cs typeface="+mn-cs"/>
          </a:endParaRPr>
        </a:p>
      </dsp:txBody>
      <dsp:txXfrm>
        <a:off x="940579" y="2685875"/>
        <a:ext cx="1817125" cy="7171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6ECDFC-3464-4E47-A08A-6D5972CB7061}">
      <dsp:nvSpPr>
        <dsp:cNvPr id="0" name=""/>
        <dsp:cNvSpPr/>
      </dsp:nvSpPr>
      <dsp:spPr>
        <a:xfrm>
          <a:off x="0" y="92515"/>
          <a:ext cx="1673418" cy="836709"/>
        </a:xfrm>
        <a:prstGeom prst="roundRect">
          <a:avLst>
            <a:gd name="adj" fmla="val 10000"/>
          </a:avLst>
        </a:prstGeom>
        <a:solidFill>
          <a:srgbClr val="034EA2">
            <a:hueOff val="0"/>
            <a:satOff val="0"/>
            <a:lumOff val="0"/>
            <a:alphaOff val="0"/>
          </a:srgbClr>
        </a:solidFill>
        <a:ln w="12700" cap="flat" cmpd="sng" algn="ctr">
          <a:solidFill>
            <a:srgbClr val="D3E8F9">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it-IT" sz="1800" kern="1200" dirty="0">
              <a:solidFill>
                <a:srgbClr val="FFFFFF"/>
              </a:solidFill>
              <a:latin typeface="Arial"/>
              <a:ea typeface="+mn-ea"/>
              <a:cs typeface="+mn-cs"/>
            </a:rPr>
            <a:t>Air </a:t>
          </a:r>
          <a:r>
            <a:rPr lang="it-IT" sz="1800" kern="1200" dirty="0" err="1">
              <a:solidFill>
                <a:srgbClr val="FFFFFF"/>
              </a:solidFill>
              <a:latin typeface="Arial"/>
              <a:ea typeface="+mn-ea"/>
              <a:cs typeface="+mn-cs"/>
            </a:rPr>
            <a:t>pollution</a:t>
          </a:r>
          <a:r>
            <a:rPr lang="it-IT" sz="1800" kern="1200" dirty="0">
              <a:solidFill>
                <a:srgbClr val="FFFFFF"/>
              </a:solidFill>
              <a:latin typeface="Arial"/>
              <a:ea typeface="+mn-ea"/>
              <a:cs typeface="+mn-cs"/>
            </a:rPr>
            <a:t> data </a:t>
          </a:r>
        </a:p>
      </dsp:txBody>
      <dsp:txXfrm>
        <a:off x="24506" y="117021"/>
        <a:ext cx="1624406" cy="787697"/>
      </dsp:txXfrm>
    </dsp:sp>
    <dsp:sp modelId="{3B726BEC-A9F8-4CAE-B48B-7A4D051E4521}">
      <dsp:nvSpPr>
        <dsp:cNvPr id="0" name=""/>
        <dsp:cNvSpPr/>
      </dsp:nvSpPr>
      <dsp:spPr>
        <a:xfrm>
          <a:off x="0" y="2699475"/>
          <a:ext cx="1673418" cy="836709"/>
        </a:xfrm>
        <a:prstGeom prst="roundRect">
          <a:avLst>
            <a:gd name="adj" fmla="val 10000"/>
          </a:avLst>
        </a:prstGeom>
        <a:solidFill>
          <a:srgbClr val="034EA2">
            <a:hueOff val="0"/>
            <a:satOff val="0"/>
            <a:lumOff val="0"/>
            <a:alphaOff val="0"/>
          </a:srgbClr>
        </a:solidFill>
        <a:ln w="12700" cap="flat" cmpd="sng" algn="ctr">
          <a:solidFill>
            <a:srgbClr val="D3E8F9">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it-IT" sz="1800" kern="1200" dirty="0" err="1">
              <a:solidFill>
                <a:srgbClr val="FFFFFF"/>
              </a:solidFill>
              <a:latin typeface="Arial"/>
              <a:ea typeface="+mn-ea"/>
              <a:cs typeface="+mn-cs"/>
            </a:rPr>
            <a:t>Exposed</a:t>
          </a:r>
          <a:r>
            <a:rPr lang="it-IT" sz="1800" kern="1200" dirty="0">
              <a:solidFill>
                <a:srgbClr val="FFFFFF"/>
              </a:solidFill>
              <a:latin typeface="Arial"/>
              <a:ea typeface="+mn-ea"/>
              <a:cs typeface="+mn-cs"/>
            </a:rPr>
            <a:t> </a:t>
          </a:r>
          <a:r>
            <a:rPr lang="it-IT" sz="1800" kern="1200" dirty="0" err="1">
              <a:solidFill>
                <a:srgbClr val="FFFFFF"/>
              </a:solidFill>
              <a:latin typeface="Arial"/>
              <a:ea typeface="+mn-ea"/>
              <a:cs typeface="+mn-cs"/>
            </a:rPr>
            <a:t>population</a:t>
          </a:r>
          <a:endParaRPr lang="it-IT" sz="1800" kern="1200" dirty="0">
            <a:solidFill>
              <a:srgbClr val="FFFFFF"/>
            </a:solidFill>
            <a:latin typeface="Arial"/>
            <a:ea typeface="+mn-ea"/>
            <a:cs typeface="+mn-cs"/>
          </a:endParaRPr>
        </a:p>
      </dsp:txBody>
      <dsp:txXfrm>
        <a:off x="24506" y="2723981"/>
        <a:ext cx="1624406" cy="7876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6ECDFC-3464-4E47-A08A-6D5972CB7061}">
      <dsp:nvSpPr>
        <dsp:cNvPr id="0" name=""/>
        <dsp:cNvSpPr/>
      </dsp:nvSpPr>
      <dsp:spPr>
        <a:xfrm>
          <a:off x="3861" y="794185"/>
          <a:ext cx="2996976" cy="775197"/>
        </a:xfrm>
        <a:prstGeom prst="roundRect">
          <a:avLst>
            <a:gd name="adj" fmla="val 10000"/>
          </a:avLst>
        </a:prstGeom>
        <a:solidFill>
          <a:srgbClr val="034EA2">
            <a:hueOff val="0"/>
            <a:satOff val="0"/>
            <a:lumOff val="0"/>
            <a:alphaOff val="0"/>
          </a:srgbClr>
        </a:solidFill>
        <a:ln w="12700" cap="flat" cmpd="sng" algn="ctr">
          <a:solidFill>
            <a:srgbClr val="D3E8F9">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it-IT" sz="1800" kern="1200" dirty="0">
              <a:solidFill>
                <a:srgbClr val="FFFFFF"/>
              </a:solidFill>
              <a:latin typeface="Arial"/>
              <a:ea typeface="+mn-ea"/>
              <a:cs typeface="+mn-cs"/>
            </a:rPr>
            <a:t>Background health data</a:t>
          </a:r>
        </a:p>
      </dsp:txBody>
      <dsp:txXfrm>
        <a:off x="26566" y="816890"/>
        <a:ext cx="2951566" cy="7297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578419-8336-454D-B7AD-6E7CE102F85B}">
      <dsp:nvSpPr>
        <dsp:cNvPr id="0" name=""/>
        <dsp:cNvSpPr/>
      </dsp:nvSpPr>
      <dsp:spPr>
        <a:xfrm>
          <a:off x="86241" y="804"/>
          <a:ext cx="1304936" cy="675335"/>
        </a:xfrm>
        <a:prstGeom prst="rect">
          <a:avLst/>
        </a:prstGeom>
        <a:solidFill>
          <a:srgbClr val="034EA2">
            <a:hueOff val="0"/>
            <a:satOff val="0"/>
            <a:lumOff val="0"/>
            <a:alphaOff val="0"/>
          </a:srgbClr>
        </a:solidFill>
        <a:ln w="12700" cap="flat" cmpd="sng" algn="ctr">
          <a:solidFill>
            <a:srgbClr val="D3E8F9">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solidFill>
                <a:srgbClr val="FFFFFF"/>
              </a:solidFill>
              <a:latin typeface="Arial"/>
              <a:ea typeface="+mn-ea"/>
              <a:cs typeface="+mn-cs"/>
            </a:rPr>
            <a:t>Exposure assessment</a:t>
          </a:r>
          <a:endParaRPr lang="en-US" sz="1700" kern="1200" dirty="0">
            <a:solidFill>
              <a:srgbClr val="FFFFFF"/>
            </a:solidFill>
            <a:latin typeface="Arial"/>
            <a:ea typeface="+mn-ea"/>
            <a:cs typeface="+mn-cs"/>
          </a:endParaRPr>
        </a:p>
      </dsp:txBody>
      <dsp:txXfrm>
        <a:off x="86241" y="804"/>
        <a:ext cx="1304936" cy="6753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6ECDFC-3464-4E47-A08A-6D5972CB7061}">
      <dsp:nvSpPr>
        <dsp:cNvPr id="0" name=""/>
        <dsp:cNvSpPr/>
      </dsp:nvSpPr>
      <dsp:spPr>
        <a:xfrm>
          <a:off x="933099" y="334862"/>
          <a:ext cx="1727214" cy="895855"/>
        </a:xfrm>
        <a:prstGeom prst="roundRect">
          <a:avLst>
            <a:gd name="adj" fmla="val 10000"/>
          </a:avLst>
        </a:prstGeom>
        <a:solidFill>
          <a:srgbClr val="034EA2">
            <a:hueOff val="0"/>
            <a:satOff val="0"/>
            <a:lumOff val="0"/>
            <a:alphaOff val="0"/>
          </a:srgbClr>
        </a:solidFill>
        <a:ln w="12700" cap="flat" cmpd="sng" algn="ctr">
          <a:solidFill>
            <a:srgbClr val="D3E8F9">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it-IT" sz="1800" kern="1200" dirty="0" smtClean="0">
              <a:solidFill>
                <a:srgbClr val="FFFFFF"/>
              </a:solidFill>
              <a:latin typeface="Arial"/>
              <a:ea typeface="+mn-ea"/>
              <a:cs typeface="+mn-cs"/>
            </a:rPr>
            <a:t>Concentration- </a:t>
          </a:r>
          <a:r>
            <a:rPr lang="it-IT" sz="1800" kern="1200" dirty="0">
              <a:solidFill>
                <a:srgbClr val="FFFFFF"/>
              </a:solidFill>
              <a:latin typeface="Arial"/>
              <a:ea typeface="+mn-ea"/>
              <a:cs typeface="+mn-cs"/>
            </a:rPr>
            <a:t>response </a:t>
          </a:r>
          <a:r>
            <a:rPr lang="it-IT" sz="1800" kern="1200" dirty="0" smtClean="0">
              <a:solidFill>
                <a:srgbClr val="FFFFFF"/>
              </a:solidFill>
              <a:latin typeface="Arial"/>
              <a:ea typeface="+mn-ea"/>
              <a:cs typeface="+mn-cs"/>
            </a:rPr>
            <a:t>function (CRF)</a:t>
          </a:r>
          <a:endParaRPr lang="it-IT" sz="1800" kern="1200" dirty="0">
            <a:solidFill>
              <a:srgbClr val="FFFFFF"/>
            </a:solidFill>
            <a:latin typeface="Arial"/>
            <a:ea typeface="+mn-ea"/>
            <a:cs typeface="+mn-cs"/>
          </a:endParaRPr>
        </a:p>
      </dsp:txBody>
      <dsp:txXfrm>
        <a:off x="959338" y="361101"/>
        <a:ext cx="1674736" cy="843377"/>
      </dsp:txXfrm>
    </dsp:sp>
    <dsp:sp modelId="{5B4D168E-FFA0-48F2-A536-86380194FBB2}">
      <dsp:nvSpPr>
        <dsp:cNvPr id="0" name=""/>
        <dsp:cNvSpPr/>
      </dsp:nvSpPr>
      <dsp:spPr>
        <a:xfrm>
          <a:off x="1060101" y="1230717"/>
          <a:ext cx="91440" cy="463334"/>
        </a:xfrm>
        <a:custGeom>
          <a:avLst/>
          <a:gdLst/>
          <a:ahLst/>
          <a:cxnLst/>
          <a:rect l="0" t="0" r="0" b="0"/>
          <a:pathLst>
            <a:path>
              <a:moveTo>
                <a:pt x="45720" y="0"/>
              </a:moveTo>
              <a:lnTo>
                <a:pt x="45720" y="463334"/>
              </a:lnTo>
              <a:lnTo>
                <a:pt x="89322" y="463334"/>
              </a:lnTo>
            </a:path>
          </a:pathLst>
        </a:custGeom>
        <a:noFill/>
        <a:ln w="12700" cap="flat" cmpd="sng" algn="ctr">
          <a:solidFill>
            <a:srgbClr val="034EA2">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ED4E09FA-9785-4A56-8339-330D36149152}">
      <dsp:nvSpPr>
        <dsp:cNvPr id="0" name=""/>
        <dsp:cNvSpPr/>
      </dsp:nvSpPr>
      <dsp:spPr>
        <a:xfrm>
          <a:off x="1149423" y="1431420"/>
          <a:ext cx="1642024" cy="525265"/>
        </a:xfrm>
        <a:prstGeom prst="roundRect">
          <a:avLst>
            <a:gd name="adj" fmla="val 10000"/>
          </a:avLst>
        </a:prstGeom>
        <a:solidFill>
          <a:srgbClr val="D3E8F9">
            <a:alpha val="90000"/>
            <a:hueOff val="0"/>
            <a:satOff val="0"/>
            <a:lumOff val="0"/>
            <a:alphaOff val="0"/>
          </a:srgbClr>
        </a:solidFill>
        <a:ln w="12700" cap="flat" cmpd="sng" algn="ctr">
          <a:solidFill>
            <a:srgbClr val="034EA2">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it-IT" sz="1600" kern="1200" dirty="0" smtClean="0">
              <a:solidFill>
                <a:srgbClr val="4D4D4D">
                  <a:hueOff val="0"/>
                  <a:satOff val="0"/>
                  <a:lumOff val="0"/>
                  <a:alphaOff val="0"/>
                </a:srgbClr>
              </a:solidFill>
              <a:latin typeface="Arial"/>
              <a:ea typeface="+mn-ea"/>
              <a:cs typeface="+mn-cs"/>
            </a:rPr>
            <a:t>Various studies</a:t>
          </a:r>
          <a:br>
            <a:rPr lang="it-IT" sz="1600" kern="1200" dirty="0" smtClean="0">
              <a:solidFill>
                <a:srgbClr val="4D4D4D">
                  <a:hueOff val="0"/>
                  <a:satOff val="0"/>
                  <a:lumOff val="0"/>
                  <a:alphaOff val="0"/>
                </a:srgbClr>
              </a:solidFill>
              <a:latin typeface="Arial"/>
              <a:ea typeface="+mn-ea"/>
              <a:cs typeface="+mn-cs"/>
            </a:rPr>
          </a:br>
          <a:r>
            <a:rPr lang="it-IT" sz="1600" kern="1200" dirty="0" smtClean="0">
              <a:solidFill>
                <a:srgbClr val="4D4D4D">
                  <a:hueOff val="0"/>
                  <a:satOff val="0"/>
                  <a:lumOff val="0"/>
                  <a:alphaOff val="0"/>
                </a:srgbClr>
              </a:solidFill>
              <a:latin typeface="Arial"/>
              <a:ea typeface="+mn-ea"/>
              <a:cs typeface="+mn-cs"/>
            </a:rPr>
            <a:t>2015 - 2022</a:t>
          </a:r>
          <a:endParaRPr lang="it-IT" sz="1600" kern="1200" dirty="0">
            <a:solidFill>
              <a:srgbClr val="4D4D4D">
                <a:hueOff val="0"/>
                <a:satOff val="0"/>
                <a:lumOff val="0"/>
                <a:alphaOff val="0"/>
              </a:srgbClr>
            </a:solidFill>
            <a:latin typeface="Arial"/>
            <a:ea typeface="+mn-ea"/>
            <a:cs typeface="+mn-cs"/>
          </a:endParaRPr>
        </a:p>
      </dsp:txBody>
      <dsp:txXfrm>
        <a:off x="1164807" y="1446804"/>
        <a:ext cx="1611256" cy="494497"/>
      </dsp:txXfrm>
    </dsp:sp>
    <dsp:sp modelId="{3B726BEC-A9F8-4CAE-B48B-7A4D051E4521}">
      <dsp:nvSpPr>
        <dsp:cNvPr id="0" name=""/>
        <dsp:cNvSpPr/>
      </dsp:nvSpPr>
      <dsp:spPr>
        <a:xfrm>
          <a:off x="918269" y="2324495"/>
          <a:ext cx="1861745" cy="761725"/>
        </a:xfrm>
        <a:prstGeom prst="roundRect">
          <a:avLst>
            <a:gd name="adj" fmla="val 10000"/>
          </a:avLst>
        </a:prstGeom>
        <a:solidFill>
          <a:srgbClr val="034EA2">
            <a:hueOff val="0"/>
            <a:satOff val="0"/>
            <a:lumOff val="0"/>
            <a:alphaOff val="0"/>
          </a:srgbClr>
        </a:solidFill>
        <a:ln w="12700" cap="flat" cmpd="sng" algn="ctr">
          <a:solidFill>
            <a:srgbClr val="D3E8F9">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it-IT" sz="1800" kern="1200" dirty="0" smtClean="0">
              <a:solidFill>
                <a:srgbClr val="FFFFFF"/>
              </a:solidFill>
              <a:latin typeface="Arial"/>
              <a:ea typeface="+mn-ea"/>
              <a:cs typeface="+mn-cs"/>
            </a:rPr>
            <a:t>Integrated exposure – response (IER)</a:t>
          </a:r>
          <a:endParaRPr lang="it-IT" sz="1800" kern="1200" dirty="0">
            <a:solidFill>
              <a:srgbClr val="FFFFFF"/>
            </a:solidFill>
            <a:latin typeface="Arial"/>
            <a:ea typeface="+mn-ea"/>
            <a:cs typeface="+mn-cs"/>
          </a:endParaRPr>
        </a:p>
      </dsp:txBody>
      <dsp:txXfrm>
        <a:off x="940579" y="2346805"/>
        <a:ext cx="1817125" cy="717105"/>
      </dsp:txXfrm>
    </dsp:sp>
    <dsp:sp modelId="{C172CAF4-B050-46E4-8416-C4E23C0E1685}">
      <dsp:nvSpPr>
        <dsp:cNvPr id="0" name=""/>
        <dsp:cNvSpPr/>
      </dsp:nvSpPr>
      <dsp:spPr>
        <a:xfrm>
          <a:off x="1104443" y="3086220"/>
          <a:ext cx="281759" cy="635344"/>
        </a:xfrm>
        <a:custGeom>
          <a:avLst/>
          <a:gdLst/>
          <a:ahLst/>
          <a:cxnLst/>
          <a:rect l="0" t="0" r="0" b="0"/>
          <a:pathLst>
            <a:path>
              <a:moveTo>
                <a:pt x="0" y="0"/>
              </a:moveTo>
              <a:lnTo>
                <a:pt x="0" y="635344"/>
              </a:lnTo>
              <a:lnTo>
                <a:pt x="281759" y="635344"/>
              </a:lnTo>
            </a:path>
          </a:pathLst>
        </a:custGeom>
        <a:noFill/>
        <a:ln w="12700" cap="flat" cmpd="sng" algn="ctr">
          <a:solidFill>
            <a:srgbClr val="034EA2">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6414A6E9-008F-4E87-9E0D-F7E9295DBDBA}">
      <dsp:nvSpPr>
        <dsp:cNvPr id="0" name=""/>
        <dsp:cNvSpPr/>
      </dsp:nvSpPr>
      <dsp:spPr>
        <a:xfrm>
          <a:off x="1386203" y="3364446"/>
          <a:ext cx="1461658" cy="714238"/>
        </a:xfrm>
        <a:prstGeom prst="roundRect">
          <a:avLst>
            <a:gd name="adj" fmla="val 10000"/>
          </a:avLst>
        </a:prstGeom>
        <a:solidFill>
          <a:srgbClr val="D3E8F9">
            <a:alpha val="90000"/>
            <a:hueOff val="0"/>
            <a:satOff val="0"/>
            <a:lumOff val="0"/>
            <a:alphaOff val="0"/>
          </a:srgbClr>
        </a:solidFill>
        <a:ln w="12700" cap="flat" cmpd="sng" algn="ctr">
          <a:solidFill>
            <a:srgbClr val="034EA2">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it-IT" sz="1600" kern="1200" dirty="0" smtClean="0">
              <a:solidFill>
                <a:srgbClr val="4D4D4D">
                  <a:hueOff val="0"/>
                  <a:satOff val="0"/>
                  <a:lumOff val="0"/>
                  <a:alphaOff val="0"/>
                </a:srgbClr>
              </a:solidFill>
              <a:latin typeface="Arial"/>
              <a:ea typeface="+mn-ea"/>
              <a:cs typeface="+mn-cs"/>
            </a:rPr>
            <a:t>Global Burden of Disease (GBD) 2019</a:t>
          </a:r>
          <a:endParaRPr lang="it-IT" sz="1600" kern="1200" dirty="0">
            <a:solidFill>
              <a:srgbClr val="4D4D4D">
                <a:hueOff val="0"/>
                <a:satOff val="0"/>
                <a:lumOff val="0"/>
                <a:alphaOff val="0"/>
              </a:srgbClr>
            </a:solidFill>
            <a:latin typeface="Arial"/>
            <a:ea typeface="+mn-ea"/>
            <a:cs typeface="+mn-cs"/>
          </a:endParaRPr>
        </a:p>
      </dsp:txBody>
      <dsp:txXfrm>
        <a:off x="1407122" y="3385365"/>
        <a:ext cx="1419820" cy="6724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6ECDFC-3464-4E47-A08A-6D5972CB7061}">
      <dsp:nvSpPr>
        <dsp:cNvPr id="0" name=""/>
        <dsp:cNvSpPr/>
      </dsp:nvSpPr>
      <dsp:spPr>
        <a:xfrm>
          <a:off x="0" y="26450"/>
          <a:ext cx="1531821" cy="765910"/>
        </a:xfrm>
        <a:prstGeom prst="roundRect">
          <a:avLst>
            <a:gd name="adj" fmla="val 10000"/>
          </a:avLst>
        </a:prstGeom>
        <a:solidFill>
          <a:srgbClr val="034EA2">
            <a:hueOff val="0"/>
            <a:satOff val="0"/>
            <a:lumOff val="0"/>
            <a:alphaOff val="0"/>
          </a:srgbClr>
        </a:solidFill>
        <a:ln w="12700" cap="flat" cmpd="sng" algn="ctr">
          <a:solidFill>
            <a:srgbClr val="D3E8F9">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it-IT" sz="1800" kern="1200" dirty="0">
              <a:solidFill>
                <a:srgbClr val="FFFFFF"/>
              </a:solidFill>
              <a:latin typeface="Arial"/>
              <a:ea typeface="+mn-ea"/>
              <a:cs typeface="+mn-cs"/>
            </a:rPr>
            <a:t>Air </a:t>
          </a:r>
          <a:r>
            <a:rPr lang="it-IT" sz="1800" kern="1200" dirty="0" err="1">
              <a:solidFill>
                <a:srgbClr val="FFFFFF"/>
              </a:solidFill>
              <a:latin typeface="Arial"/>
              <a:ea typeface="+mn-ea"/>
              <a:cs typeface="+mn-cs"/>
            </a:rPr>
            <a:t>pollution</a:t>
          </a:r>
          <a:r>
            <a:rPr lang="it-IT" sz="1800" kern="1200" dirty="0">
              <a:solidFill>
                <a:srgbClr val="FFFFFF"/>
              </a:solidFill>
              <a:latin typeface="Arial"/>
              <a:ea typeface="+mn-ea"/>
              <a:cs typeface="+mn-cs"/>
            </a:rPr>
            <a:t> data </a:t>
          </a:r>
        </a:p>
      </dsp:txBody>
      <dsp:txXfrm>
        <a:off x="22433" y="48883"/>
        <a:ext cx="1486955" cy="721044"/>
      </dsp:txXfrm>
    </dsp:sp>
    <dsp:sp modelId="{5B4D168E-FFA0-48F2-A536-86380194FBB2}">
      <dsp:nvSpPr>
        <dsp:cNvPr id="0" name=""/>
        <dsp:cNvSpPr/>
      </dsp:nvSpPr>
      <dsp:spPr>
        <a:xfrm>
          <a:off x="153182" y="792361"/>
          <a:ext cx="170240" cy="459607"/>
        </a:xfrm>
        <a:custGeom>
          <a:avLst/>
          <a:gdLst/>
          <a:ahLst/>
          <a:cxnLst/>
          <a:rect l="0" t="0" r="0" b="0"/>
          <a:pathLst>
            <a:path>
              <a:moveTo>
                <a:pt x="0" y="0"/>
              </a:moveTo>
              <a:lnTo>
                <a:pt x="0" y="459607"/>
              </a:lnTo>
              <a:lnTo>
                <a:pt x="170240" y="459607"/>
              </a:lnTo>
            </a:path>
          </a:pathLst>
        </a:custGeom>
        <a:noFill/>
        <a:ln w="12700" cap="flat" cmpd="sng" algn="ctr">
          <a:solidFill>
            <a:srgbClr val="034EA2">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ED4E09FA-9785-4A56-8339-330D36149152}">
      <dsp:nvSpPr>
        <dsp:cNvPr id="0" name=""/>
        <dsp:cNvSpPr/>
      </dsp:nvSpPr>
      <dsp:spPr>
        <a:xfrm>
          <a:off x="323422" y="869358"/>
          <a:ext cx="1847659" cy="765221"/>
        </a:xfrm>
        <a:prstGeom prst="roundRect">
          <a:avLst>
            <a:gd name="adj" fmla="val 10000"/>
          </a:avLst>
        </a:prstGeom>
        <a:solidFill>
          <a:srgbClr val="D3E8F9">
            <a:alpha val="90000"/>
            <a:hueOff val="0"/>
            <a:satOff val="0"/>
            <a:lumOff val="0"/>
            <a:alphaOff val="0"/>
          </a:srgbClr>
        </a:solidFill>
        <a:ln w="12700" cap="flat" cmpd="sng" algn="ctr">
          <a:solidFill>
            <a:srgbClr val="034EA2">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it-IT" sz="1600" kern="1200" dirty="0">
              <a:solidFill>
                <a:srgbClr val="4D4D4D">
                  <a:hueOff val="0"/>
                  <a:satOff val="0"/>
                  <a:lumOff val="0"/>
                  <a:alphaOff val="0"/>
                </a:srgbClr>
              </a:solidFill>
              <a:latin typeface="Arial"/>
              <a:ea typeface="+mn-ea"/>
              <a:cs typeface="+mn-cs"/>
            </a:rPr>
            <a:t>Monitoring Background stations </a:t>
          </a:r>
          <a:r>
            <a:rPr lang="it-IT" sz="1600" kern="1200" dirty="0" err="1">
              <a:solidFill>
                <a:srgbClr val="4D4D4D">
                  <a:hueOff val="0"/>
                  <a:satOff val="0"/>
                  <a:lumOff val="0"/>
                  <a:alphaOff val="0"/>
                </a:srgbClr>
              </a:solidFill>
              <a:latin typeface="Arial"/>
              <a:ea typeface="+mn-ea"/>
              <a:cs typeface="+mn-cs"/>
            </a:rPr>
            <a:t>year</a:t>
          </a:r>
          <a:r>
            <a:rPr lang="it-IT" sz="1600" kern="1200" dirty="0">
              <a:solidFill>
                <a:srgbClr val="4D4D4D">
                  <a:hueOff val="0"/>
                  <a:satOff val="0"/>
                  <a:lumOff val="0"/>
                  <a:alphaOff val="0"/>
                </a:srgbClr>
              </a:solidFill>
              <a:latin typeface="Arial"/>
              <a:ea typeface="+mn-ea"/>
              <a:cs typeface="+mn-cs"/>
            </a:rPr>
            <a:t> 2019</a:t>
          </a:r>
        </a:p>
      </dsp:txBody>
      <dsp:txXfrm>
        <a:off x="345835" y="891771"/>
        <a:ext cx="1802833" cy="720395"/>
      </dsp:txXfrm>
    </dsp:sp>
    <dsp:sp modelId="{2326B2A7-EA57-4F62-AE84-865EA14ED400}">
      <dsp:nvSpPr>
        <dsp:cNvPr id="0" name=""/>
        <dsp:cNvSpPr/>
      </dsp:nvSpPr>
      <dsp:spPr>
        <a:xfrm>
          <a:off x="153182" y="792361"/>
          <a:ext cx="181109" cy="1377843"/>
        </a:xfrm>
        <a:custGeom>
          <a:avLst/>
          <a:gdLst/>
          <a:ahLst/>
          <a:cxnLst/>
          <a:rect l="0" t="0" r="0" b="0"/>
          <a:pathLst>
            <a:path>
              <a:moveTo>
                <a:pt x="0" y="0"/>
              </a:moveTo>
              <a:lnTo>
                <a:pt x="0" y="1377843"/>
              </a:lnTo>
              <a:lnTo>
                <a:pt x="181109" y="1377843"/>
              </a:lnTo>
            </a:path>
          </a:pathLst>
        </a:custGeom>
        <a:noFill/>
        <a:ln w="12700" cap="flat" cmpd="sng" algn="ctr">
          <a:solidFill>
            <a:srgbClr val="034EA2">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25841BFC-5F16-4710-B65B-A28741884D7E}">
      <dsp:nvSpPr>
        <dsp:cNvPr id="0" name=""/>
        <dsp:cNvSpPr/>
      </dsp:nvSpPr>
      <dsp:spPr>
        <a:xfrm>
          <a:off x="334292" y="1787249"/>
          <a:ext cx="1629503" cy="765910"/>
        </a:xfrm>
        <a:prstGeom prst="roundRect">
          <a:avLst>
            <a:gd name="adj" fmla="val 10000"/>
          </a:avLst>
        </a:prstGeom>
        <a:solidFill>
          <a:srgbClr val="D3E8F9">
            <a:alpha val="90000"/>
            <a:hueOff val="0"/>
            <a:satOff val="0"/>
            <a:lumOff val="0"/>
            <a:alphaOff val="0"/>
          </a:srgbClr>
        </a:solidFill>
        <a:ln w="12700" cap="flat" cmpd="sng" algn="ctr">
          <a:solidFill>
            <a:srgbClr val="034EA2">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it-IT" sz="1600" kern="1200" dirty="0">
              <a:solidFill>
                <a:srgbClr val="4D4D4D">
                  <a:hueOff val="0"/>
                  <a:satOff val="0"/>
                  <a:lumOff val="0"/>
                  <a:alphaOff val="0"/>
                </a:srgbClr>
              </a:solidFill>
              <a:latin typeface="Arial"/>
              <a:ea typeface="+mn-ea"/>
              <a:cs typeface="+mn-cs"/>
            </a:rPr>
            <a:t>Source: </a:t>
          </a:r>
          <a:r>
            <a:rPr lang="it-IT" sz="1600" kern="1200" dirty="0" smtClean="0">
              <a:solidFill>
                <a:srgbClr val="4D4D4D">
                  <a:hueOff val="0"/>
                  <a:satOff val="0"/>
                  <a:lumOff val="0"/>
                  <a:alphaOff val="0"/>
                </a:srgbClr>
              </a:solidFill>
              <a:latin typeface="Arial"/>
              <a:ea typeface="+mn-ea"/>
              <a:cs typeface="+mn-cs"/>
            </a:rPr>
            <a:t>EEA, local networks</a:t>
          </a:r>
          <a:endParaRPr lang="it-IT" sz="1600" kern="1200" dirty="0">
            <a:solidFill>
              <a:srgbClr val="4D4D4D">
                <a:hueOff val="0"/>
                <a:satOff val="0"/>
                <a:lumOff val="0"/>
                <a:alphaOff val="0"/>
              </a:srgbClr>
            </a:solidFill>
            <a:latin typeface="Arial"/>
            <a:ea typeface="+mn-ea"/>
            <a:cs typeface="+mn-cs"/>
          </a:endParaRPr>
        </a:p>
      </dsp:txBody>
      <dsp:txXfrm>
        <a:off x="356725" y="1809682"/>
        <a:ext cx="1584637" cy="721044"/>
      </dsp:txXfrm>
    </dsp:sp>
    <dsp:sp modelId="{3B726BEC-A9F8-4CAE-B48B-7A4D051E4521}">
      <dsp:nvSpPr>
        <dsp:cNvPr id="0" name=""/>
        <dsp:cNvSpPr/>
      </dsp:nvSpPr>
      <dsp:spPr>
        <a:xfrm>
          <a:off x="75738" y="2801920"/>
          <a:ext cx="1531821" cy="765910"/>
        </a:xfrm>
        <a:prstGeom prst="roundRect">
          <a:avLst>
            <a:gd name="adj" fmla="val 10000"/>
          </a:avLst>
        </a:prstGeom>
        <a:solidFill>
          <a:srgbClr val="034EA2">
            <a:hueOff val="0"/>
            <a:satOff val="0"/>
            <a:lumOff val="0"/>
            <a:alphaOff val="0"/>
          </a:srgbClr>
        </a:solidFill>
        <a:ln w="12700" cap="flat" cmpd="sng" algn="ctr">
          <a:solidFill>
            <a:srgbClr val="D3E8F9">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it-IT" sz="1800" kern="1200" dirty="0" err="1">
              <a:solidFill>
                <a:srgbClr val="FFFFFF"/>
              </a:solidFill>
              <a:latin typeface="Arial"/>
              <a:ea typeface="+mn-ea"/>
              <a:cs typeface="+mn-cs"/>
            </a:rPr>
            <a:t>Exposed</a:t>
          </a:r>
          <a:r>
            <a:rPr lang="it-IT" sz="1800" kern="1200" dirty="0">
              <a:solidFill>
                <a:srgbClr val="FFFFFF"/>
              </a:solidFill>
              <a:latin typeface="Arial"/>
              <a:ea typeface="+mn-ea"/>
              <a:cs typeface="+mn-cs"/>
            </a:rPr>
            <a:t> </a:t>
          </a:r>
          <a:r>
            <a:rPr lang="it-IT" sz="1800" kern="1200" dirty="0" err="1">
              <a:solidFill>
                <a:srgbClr val="FFFFFF"/>
              </a:solidFill>
              <a:latin typeface="Arial"/>
              <a:ea typeface="+mn-ea"/>
              <a:cs typeface="+mn-cs"/>
            </a:rPr>
            <a:t>population</a:t>
          </a:r>
          <a:endParaRPr lang="it-IT" sz="1800" kern="1200" dirty="0">
            <a:solidFill>
              <a:srgbClr val="FFFFFF"/>
            </a:solidFill>
            <a:latin typeface="Arial"/>
            <a:ea typeface="+mn-ea"/>
            <a:cs typeface="+mn-cs"/>
          </a:endParaRPr>
        </a:p>
      </dsp:txBody>
      <dsp:txXfrm>
        <a:off x="98171" y="2824353"/>
        <a:ext cx="1486955" cy="721044"/>
      </dsp:txXfrm>
    </dsp:sp>
    <dsp:sp modelId="{52B86A44-1F04-46DA-B5E0-29B53DD86CDD}">
      <dsp:nvSpPr>
        <dsp:cNvPr id="0" name=""/>
        <dsp:cNvSpPr/>
      </dsp:nvSpPr>
      <dsp:spPr>
        <a:xfrm>
          <a:off x="228921" y="3567831"/>
          <a:ext cx="221544" cy="521332"/>
        </a:xfrm>
        <a:custGeom>
          <a:avLst/>
          <a:gdLst/>
          <a:ahLst/>
          <a:cxnLst/>
          <a:rect l="0" t="0" r="0" b="0"/>
          <a:pathLst>
            <a:path>
              <a:moveTo>
                <a:pt x="0" y="0"/>
              </a:moveTo>
              <a:lnTo>
                <a:pt x="0" y="521332"/>
              </a:lnTo>
              <a:lnTo>
                <a:pt x="221544" y="521332"/>
              </a:lnTo>
            </a:path>
          </a:pathLst>
        </a:custGeom>
        <a:noFill/>
        <a:ln w="12700" cap="flat" cmpd="sng" algn="ctr">
          <a:solidFill>
            <a:srgbClr val="034EA2">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9797DD92-BB54-40CC-956F-3CEA705C64DB}">
      <dsp:nvSpPr>
        <dsp:cNvPr id="0" name=""/>
        <dsp:cNvSpPr/>
      </dsp:nvSpPr>
      <dsp:spPr>
        <a:xfrm>
          <a:off x="450465" y="3706208"/>
          <a:ext cx="1224942" cy="765910"/>
        </a:xfrm>
        <a:prstGeom prst="roundRect">
          <a:avLst>
            <a:gd name="adj" fmla="val 10000"/>
          </a:avLst>
        </a:prstGeom>
        <a:solidFill>
          <a:srgbClr val="D3E8F9">
            <a:alpha val="90000"/>
            <a:hueOff val="0"/>
            <a:satOff val="0"/>
            <a:lumOff val="0"/>
            <a:alphaOff val="0"/>
          </a:srgbClr>
        </a:solidFill>
        <a:ln w="12700" cap="flat" cmpd="sng" algn="ctr">
          <a:solidFill>
            <a:srgbClr val="034EA2">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it-IT" sz="1600" kern="1200" dirty="0">
              <a:solidFill>
                <a:srgbClr val="4D4D4D">
                  <a:hueOff val="0"/>
                  <a:satOff val="0"/>
                  <a:lumOff val="0"/>
                  <a:alphaOff val="0"/>
                </a:srgbClr>
              </a:solidFill>
              <a:latin typeface="Arial"/>
              <a:ea typeface="+mn-ea"/>
              <a:cs typeface="+mn-cs"/>
            </a:rPr>
            <a:t>Source</a:t>
          </a:r>
          <a:r>
            <a:rPr lang="it-IT" sz="1600" kern="1200" dirty="0" smtClean="0">
              <a:solidFill>
                <a:srgbClr val="4D4D4D">
                  <a:hueOff val="0"/>
                  <a:satOff val="0"/>
                  <a:lumOff val="0"/>
                  <a:alphaOff val="0"/>
                </a:srgbClr>
              </a:solidFill>
              <a:latin typeface="Arial"/>
              <a:ea typeface="+mn-ea"/>
              <a:cs typeface="+mn-cs"/>
            </a:rPr>
            <a:t>: WHO, IHME</a:t>
          </a:r>
          <a:endParaRPr lang="it-IT" sz="1600" kern="1200" dirty="0">
            <a:solidFill>
              <a:srgbClr val="4D4D4D">
                <a:hueOff val="0"/>
                <a:satOff val="0"/>
                <a:lumOff val="0"/>
                <a:alphaOff val="0"/>
              </a:srgbClr>
            </a:solidFill>
            <a:latin typeface="Arial"/>
            <a:ea typeface="+mn-ea"/>
            <a:cs typeface="+mn-cs"/>
          </a:endParaRPr>
        </a:p>
      </dsp:txBody>
      <dsp:txXfrm>
        <a:off x="472898" y="3728641"/>
        <a:ext cx="1180076" cy="7210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6ECDFC-3464-4E47-A08A-6D5972CB7061}">
      <dsp:nvSpPr>
        <dsp:cNvPr id="0" name=""/>
        <dsp:cNvSpPr/>
      </dsp:nvSpPr>
      <dsp:spPr>
        <a:xfrm>
          <a:off x="115638" y="400"/>
          <a:ext cx="1593231" cy="603684"/>
        </a:xfrm>
        <a:prstGeom prst="roundRect">
          <a:avLst>
            <a:gd name="adj" fmla="val 10000"/>
          </a:avLst>
        </a:prstGeom>
        <a:solidFill>
          <a:srgbClr val="034EA2">
            <a:hueOff val="0"/>
            <a:satOff val="0"/>
            <a:lumOff val="0"/>
            <a:alphaOff val="0"/>
          </a:srgbClr>
        </a:solidFill>
        <a:ln w="12700" cap="flat" cmpd="sng" algn="ctr">
          <a:solidFill>
            <a:srgbClr val="D3E8F9">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it-IT" sz="1800" kern="1200" dirty="0">
              <a:solidFill>
                <a:srgbClr val="FFFFFF"/>
              </a:solidFill>
              <a:latin typeface="Arial"/>
              <a:ea typeface="+mn-ea"/>
              <a:cs typeface="+mn-cs"/>
            </a:rPr>
            <a:t>Background health data</a:t>
          </a:r>
        </a:p>
      </dsp:txBody>
      <dsp:txXfrm>
        <a:off x="133319" y="18081"/>
        <a:ext cx="1557869" cy="568322"/>
      </dsp:txXfrm>
    </dsp:sp>
    <dsp:sp modelId="{5B4D168E-FFA0-48F2-A536-86380194FBB2}">
      <dsp:nvSpPr>
        <dsp:cNvPr id="0" name=""/>
        <dsp:cNvSpPr/>
      </dsp:nvSpPr>
      <dsp:spPr>
        <a:xfrm>
          <a:off x="274961" y="604085"/>
          <a:ext cx="142311" cy="453403"/>
        </a:xfrm>
        <a:custGeom>
          <a:avLst/>
          <a:gdLst/>
          <a:ahLst/>
          <a:cxnLst/>
          <a:rect l="0" t="0" r="0" b="0"/>
          <a:pathLst>
            <a:path>
              <a:moveTo>
                <a:pt x="0" y="0"/>
              </a:moveTo>
              <a:lnTo>
                <a:pt x="0" y="453403"/>
              </a:lnTo>
              <a:lnTo>
                <a:pt x="142311" y="453403"/>
              </a:lnTo>
            </a:path>
          </a:pathLst>
        </a:custGeom>
        <a:noFill/>
        <a:ln w="12700" cap="flat" cmpd="sng" algn="ctr">
          <a:solidFill>
            <a:srgbClr val="034EA2">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ED4E09FA-9785-4A56-8339-330D36149152}">
      <dsp:nvSpPr>
        <dsp:cNvPr id="0" name=""/>
        <dsp:cNvSpPr/>
      </dsp:nvSpPr>
      <dsp:spPr>
        <a:xfrm>
          <a:off x="417273" y="755645"/>
          <a:ext cx="2154959" cy="603684"/>
        </a:xfrm>
        <a:prstGeom prst="roundRect">
          <a:avLst>
            <a:gd name="adj" fmla="val 10000"/>
          </a:avLst>
        </a:prstGeom>
        <a:solidFill>
          <a:srgbClr val="D3E8F9">
            <a:alpha val="90000"/>
            <a:hueOff val="0"/>
            <a:satOff val="0"/>
            <a:lumOff val="0"/>
            <a:alphaOff val="0"/>
          </a:srgbClr>
        </a:solidFill>
        <a:ln w="12700" cap="flat" cmpd="sng" algn="ctr">
          <a:solidFill>
            <a:srgbClr val="034EA2">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it-IT" sz="1600" kern="1200" dirty="0" smtClean="0">
              <a:solidFill>
                <a:srgbClr val="4D4D4D">
                  <a:hueOff val="0"/>
                  <a:satOff val="0"/>
                  <a:lumOff val="0"/>
                  <a:alphaOff val="0"/>
                </a:srgbClr>
              </a:solidFill>
              <a:latin typeface="Arial"/>
              <a:ea typeface="+mn-ea"/>
              <a:cs typeface="+mn-cs"/>
            </a:rPr>
            <a:t>Baseline mortality</a:t>
          </a:r>
        </a:p>
        <a:p>
          <a:pPr lvl="0" algn="ctr" defTabSz="711200">
            <a:lnSpc>
              <a:spcPct val="90000"/>
            </a:lnSpc>
            <a:spcBef>
              <a:spcPct val="0"/>
            </a:spcBef>
            <a:spcAft>
              <a:spcPct val="35000"/>
            </a:spcAft>
          </a:pPr>
          <a:r>
            <a:rPr lang="it-IT" sz="1600" kern="1200" dirty="0" smtClean="0">
              <a:solidFill>
                <a:srgbClr val="4D4D4D">
                  <a:hueOff val="0"/>
                  <a:satOff val="0"/>
                  <a:lumOff val="0"/>
                  <a:alphaOff val="0"/>
                </a:srgbClr>
              </a:solidFill>
              <a:latin typeface="Arial"/>
              <a:ea typeface="+mn-ea"/>
              <a:cs typeface="+mn-cs"/>
            </a:rPr>
            <a:t>Cut-off level</a:t>
          </a:r>
        </a:p>
      </dsp:txBody>
      <dsp:txXfrm>
        <a:off x="434954" y="773326"/>
        <a:ext cx="2119597" cy="568322"/>
      </dsp:txXfrm>
    </dsp:sp>
    <dsp:sp modelId="{2326B2A7-EA57-4F62-AE84-865EA14ED400}">
      <dsp:nvSpPr>
        <dsp:cNvPr id="0" name=""/>
        <dsp:cNvSpPr/>
      </dsp:nvSpPr>
      <dsp:spPr>
        <a:xfrm>
          <a:off x="274961" y="604085"/>
          <a:ext cx="142311" cy="1333508"/>
        </a:xfrm>
        <a:custGeom>
          <a:avLst/>
          <a:gdLst/>
          <a:ahLst/>
          <a:cxnLst/>
          <a:rect l="0" t="0" r="0" b="0"/>
          <a:pathLst>
            <a:path>
              <a:moveTo>
                <a:pt x="0" y="0"/>
              </a:moveTo>
              <a:lnTo>
                <a:pt x="0" y="1333508"/>
              </a:lnTo>
              <a:lnTo>
                <a:pt x="142311" y="1333508"/>
              </a:lnTo>
            </a:path>
          </a:pathLst>
        </a:custGeom>
        <a:noFill/>
        <a:ln w="12700" cap="flat" cmpd="sng" algn="ctr">
          <a:solidFill>
            <a:srgbClr val="034EA2">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25841BFC-5F16-4710-B65B-A28741884D7E}">
      <dsp:nvSpPr>
        <dsp:cNvPr id="0" name=""/>
        <dsp:cNvSpPr/>
      </dsp:nvSpPr>
      <dsp:spPr>
        <a:xfrm>
          <a:off x="417273" y="1510251"/>
          <a:ext cx="2484938" cy="854684"/>
        </a:xfrm>
        <a:prstGeom prst="roundRect">
          <a:avLst>
            <a:gd name="adj" fmla="val 10000"/>
          </a:avLst>
        </a:prstGeom>
        <a:solidFill>
          <a:srgbClr val="D3E8F9">
            <a:alpha val="90000"/>
            <a:hueOff val="0"/>
            <a:satOff val="0"/>
            <a:lumOff val="0"/>
            <a:alphaOff val="0"/>
          </a:srgbClr>
        </a:solidFill>
        <a:ln w="12700" cap="flat" cmpd="sng" algn="ctr">
          <a:solidFill>
            <a:srgbClr val="034EA2">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buNone/>
          </a:pPr>
          <a:r>
            <a:rPr lang="it-IT" sz="1600" kern="1200" dirty="0">
              <a:solidFill>
                <a:srgbClr val="4D4D4D">
                  <a:hueOff val="0"/>
                  <a:satOff val="0"/>
                  <a:lumOff val="0"/>
                  <a:alphaOff val="0"/>
                </a:srgbClr>
              </a:solidFill>
              <a:latin typeface="Arial"/>
              <a:ea typeface="+mn-ea"/>
              <a:cs typeface="+mn-cs"/>
            </a:rPr>
            <a:t>Source:</a:t>
          </a:r>
        </a:p>
        <a:p>
          <a:pPr lvl="0" algn="ctr" defTabSz="711200">
            <a:lnSpc>
              <a:spcPct val="90000"/>
            </a:lnSpc>
            <a:spcBef>
              <a:spcPct val="0"/>
            </a:spcBef>
            <a:spcAft>
              <a:spcPct val="35000"/>
            </a:spcAft>
            <a:buFont typeface="Arial" panose="020B0604020202020204" pitchFamily="34" charset="0"/>
            <a:buNone/>
          </a:pPr>
          <a:r>
            <a:rPr lang="it-IT" sz="1600" kern="1200" dirty="0">
              <a:solidFill>
                <a:srgbClr val="4D4D4D">
                  <a:hueOff val="0"/>
                  <a:satOff val="0"/>
                  <a:lumOff val="0"/>
                  <a:alphaOff val="0"/>
                </a:srgbClr>
              </a:solidFill>
              <a:latin typeface="Arial"/>
              <a:ea typeface="+mn-ea"/>
              <a:cs typeface="+mn-cs"/>
            </a:rPr>
            <a:t>WHO Europe; </a:t>
          </a:r>
        </a:p>
        <a:p>
          <a:pPr lvl="0" algn="ctr" defTabSz="711200">
            <a:lnSpc>
              <a:spcPct val="90000"/>
            </a:lnSpc>
            <a:spcBef>
              <a:spcPct val="0"/>
            </a:spcBef>
            <a:spcAft>
              <a:spcPct val="35000"/>
            </a:spcAft>
            <a:buFont typeface="Arial" panose="020B0604020202020204" pitchFamily="34" charset="0"/>
            <a:buNone/>
          </a:pPr>
          <a:r>
            <a:rPr lang="it-IT" sz="1600" kern="1200" dirty="0" smtClean="0">
              <a:solidFill>
                <a:srgbClr val="4D4D4D">
                  <a:hueOff val="0"/>
                  <a:satOff val="0"/>
                  <a:lumOff val="0"/>
                  <a:alphaOff val="0"/>
                </a:srgbClr>
              </a:solidFill>
              <a:latin typeface="Arial"/>
              <a:ea typeface="+mn-ea"/>
              <a:cs typeface="+mn-cs"/>
            </a:rPr>
            <a:t>Eurostat, IHME</a:t>
          </a:r>
          <a:endParaRPr lang="it-IT" sz="1600" kern="1200" dirty="0">
            <a:solidFill>
              <a:srgbClr val="4D4D4D">
                <a:hueOff val="0"/>
                <a:satOff val="0"/>
                <a:lumOff val="0"/>
                <a:alphaOff val="0"/>
              </a:srgbClr>
            </a:solidFill>
            <a:latin typeface="Arial"/>
            <a:ea typeface="+mn-ea"/>
            <a:cs typeface="+mn-cs"/>
          </a:endParaRPr>
        </a:p>
      </dsp:txBody>
      <dsp:txXfrm>
        <a:off x="442306" y="1535284"/>
        <a:ext cx="2434872" cy="80461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578419-8336-454D-B7AD-6E7CE102F85B}">
      <dsp:nvSpPr>
        <dsp:cNvPr id="0" name=""/>
        <dsp:cNvSpPr/>
      </dsp:nvSpPr>
      <dsp:spPr>
        <a:xfrm>
          <a:off x="86241" y="804"/>
          <a:ext cx="1304936" cy="675335"/>
        </a:xfrm>
        <a:prstGeom prst="rect">
          <a:avLst/>
        </a:prstGeom>
        <a:solidFill>
          <a:srgbClr val="034EA2">
            <a:hueOff val="0"/>
            <a:satOff val="0"/>
            <a:lumOff val="0"/>
            <a:alphaOff val="0"/>
          </a:srgbClr>
        </a:solidFill>
        <a:ln w="12700" cap="flat" cmpd="sng" algn="ctr">
          <a:solidFill>
            <a:srgbClr val="D3E8F9">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solidFill>
                <a:srgbClr val="FFFFFF"/>
              </a:solidFill>
              <a:latin typeface="Arial"/>
              <a:ea typeface="+mn-ea"/>
              <a:cs typeface="+mn-cs"/>
            </a:rPr>
            <a:t>Exposure assessment</a:t>
          </a:r>
          <a:endParaRPr lang="en-US" sz="1700" kern="1200" dirty="0">
            <a:solidFill>
              <a:srgbClr val="FFFFFF"/>
            </a:solidFill>
            <a:latin typeface="Arial"/>
            <a:ea typeface="+mn-ea"/>
            <a:cs typeface="+mn-cs"/>
          </a:endParaRPr>
        </a:p>
      </dsp:txBody>
      <dsp:txXfrm>
        <a:off x="86241" y="804"/>
        <a:ext cx="1304936" cy="67533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9E84EB-0433-15D8-BFB1-4E68EDF19AE4}"/>
              </a:ext>
            </a:extLst>
          </p:cNvPr>
          <p:cNvPicPr>
            <a:picLocks noChangeAspect="1"/>
          </p:cNvPicPr>
          <p:nvPr userDrawn="1"/>
        </p:nvPicPr>
        <p:blipFill>
          <a:blip r:embed="rId2"/>
          <a:srcRect/>
          <a:stretch/>
        </p:blipFill>
        <p:spPr>
          <a:xfrm>
            <a:off x="5639" y="3171"/>
            <a:ext cx="12186360" cy="6854828"/>
          </a:xfrm>
          <a:prstGeom prst="rect">
            <a:avLst/>
          </a:prstGeom>
        </p:spPr>
      </p:pic>
    </p:spTree>
    <p:extLst>
      <p:ext uri="{BB962C8B-B14F-4D97-AF65-F5344CB8AC3E}">
        <p14:creationId xmlns:p14="http://schemas.microsoft.com/office/powerpoint/2010/main" val="3613595164"/>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9E84EB-0433-15D8-BFB1-4E68EDF19AE4}"/>
              </a:ext>
            </a:extLst>
          </p:cNvPr>
          <p:cNvPicPr>
            <a:picLocks noChangeAspect="1"/>
          </p:cNvPicPr>
          <p:nvPr userDrawn="1"/>
        </p:nvPicPr>
        <p:blipFill>
          <a:blip r:embed="rId2"/>
          <a:srcRect/>
          <a:stretch/>
        </p:blipFill>
        <p:spPr>
          <a:xfrm>
            <a:off x="5640" y="86"/>
            <a:ext cx="12186357" cy="6861001"/>
          </a:xfrm>
          <a:prstGeom prst="rect">
            <a:avLst/>
          </a:prstGeom>
        </p:spPr>
      </p:pic>
    </p:spTree>
    <p:extLst>
      <p:ext uri="{BB962C8B-B14F-4D97-AF65-F5344CB8AC3E}">
        <p14:creationId xmlns:p14="http://schemas.microsoft.com/office/powerpoint/2010/main" val="841056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CF8B35-6323-EF14-B3A9-E0CF7FDEE674}"/>
              </a:ext>
            </a:extLst>
          </p:cNvPr>
          <p:cNvPicPr>
            <a:picLocks noChangeAspect="1"/>
          </p:cNvPicPr>
          <p:nvPr userDrawn="1"/>
        </p:nvPicPr>
        <p:blipFill>
          <a:blip r:embed="rId2"/>
          <a:srcRect/>
          <a:stretch/>
        </p:blipFill>
        <p:spPr>
          <a:xfrm>
            <a:off x="2469" y="617"/>
            <a:ext cx="12187065" cy="6856767"/>
          </a:xfrm>
          <a:prstGeom prst="rect">
            <a:avLst/>
          </a:prstGeom>
        </p:spPr>
      </p:pic>
      <p:sp>
        <p:nvSpPr>
          <p:cNvPr id="2" name="Title 1"/>
          <p:cNvSpPr>
            <a:spLocks noGrp="1"/>
          </p:cNvSpPr>
          <p:nvPr>
            <p:ph type="title"/>
          </p:nvPr>
        </p:nvSpPr>
        <p:spPr>
          <a:xfrm>
            <a:off x="838200" y="365127"/>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C764DE79-268F-4C1A-8933-263129D2AF90}" type="datetimeFigureOut">
              <a:rPr lang="en-US" dirty="0"/>
              <a:t>9/29/2024</a:t>
            </a:fld>
            <a:endParaRPr lang="en-US"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73129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C95075-7C44-766E-CB99-A71E4106BFFA}"/>
              </a:ext>
            </a:extLst>
          </p:cNvPr>
          <p:cNvPicPr>
            <a:picLocks noChangeAspect="1"/>
          </p:cNvPicPr>
          <p:nvPr userDrawn="1"/>
        </p:nvPicPr>
        <p:blipFill>
          <a:blip r:embed="rId2"/>
          <a:srcRect/>
          <a:stretch/>
        </p:blipFill>
        <p:spPr>
          <a:xfrm>
            <a:off x="2469" y="617"/>
            <a:ext cx="12187065" cy="6856767"/>
          </a:xfrm>
          <a:prstGeom prst="rect">
            <a:avLst/>
          </a:prstGeom>
        </p:spPr>
      </p:pic>
      <p:sp>
        <p:nvSpPr>
          <p:cNvPr id="2" name="Title 1"/>
          <p:cNvSpPr>
            <a:spLocks noGrp="1"/>
          </p:cNvSpPr>
          <p:nvPr>
            <p:ph type="title"/>
          </p:nvPr>
        </p:nvSpPr>
        <p:spPr>
          <a:xfrm>
            <a:off x="831851" y="1709740"/>
            <a:ext cx="10515600" cy="2852737"/>
          </a:xfrm>
          <a:prstGeom prst="rect">
            <a:avLst/>
          </a:prstGeom>
        </p:spPr>
        <p:txBody>
          <a:bodyPr anchor="b"/>
          <a:lstStyle>
            <a:lvl1pPr>
              <a:defRPr sz="600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tint val="82000"/>
                  </a:schemeClr>
                </a:solidFill>
                <a:latin typeface="Arial" panose="020B0604020202020204" pitchFamily="34" charset="0"/>
                <a:cs typeface="Arial" panose="020B06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C764DE79-268F-4C1A-8933-263129D2AF90}" type="datetimeFigureOut">
              <a:rPr lang="en-US" dirty="0"/>
              <a:t>9/29/2024</a:t>
            </a:fld>
            <a:endParaRPr lang="en-US"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0008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D540FC2-E5E9-4CCB-9530-831F5C775820}"/>
              </a:ext>
            </a:extLst>
          </p:cNvPr>
          <p:cNvPicPr>
            <a:picLocks noChangeAspect="1"/>
          </p:cNvPicPr>
          <p:nvPr userDrawn="1"/>
        </p:nvPicPr>
        <p:blipFill>
          <a:blip r:embed="rId2"/>
          <a:srcRect/>
          <a:stretch/>
        </p:blipFill>
        <p:spPr>
          <a:xfrm>
            <a:off x="5640" y="0"/>
            <a:ext cx="12183893" cy="6854982"/>
          </a:xfrm>
          <a:prstGeom prst="rect">
            <a:avLst/>
          </a:prstGeom>
        </p:spPr>
      </p:pic>
      <p:sp>
        <p:nvSpPr>
          <p:cNvPr id="2" name="Title 1">
            <a:extLst>
              <a:ext uri="{FF2B5EF4-FFF2-40B4-BE49-F238E27FC236}">
                <a16:creationId xmlns:a16="http://schemas.microsoft.com/office/drawing/2014/main" id="{5FA93F88-E406-4A14-AFCA-7011CB82B9C4}"/>
              </a:ext>
            </a:extLst>
          </p:cNvPr>
          <p:cNvSpPr>
            <a:spLocks noGrp="1"/>
          </p:cNvSpPr>
          <p:nvPr>
            <p:ph type="title"/>
          </p:nvPr>
        </p:nvSpPr>
        <p:spPr>
          <a:xfrm>
            <a:off x="838200" y="2766220"/>
            <a:ext cx="10515600" cy="1325563"/>
          </a:xfrm>
          <a:prstGeom prst="rect">
            <a:avLst/>
          </a:prstGeom>
        </p:spPr>
        <p:txBody>
          <a:bodyPr>
            <a:noAutofit/>
          </a:bodyPr>
          <a:lstStyle>
            <a:lvl1pPr algn="ctr">
              <a:defRPr sz="7200" b="0" i="0">
                <a:solidFill>
                  <a:schemeClr val="bg1"/>
                </a:solidFill>
                <a:latin typeface="EC Square Sans Pro Medium" panose="020B0506040000020004" pitchFamily="34" charset="0"/>
              </a:defRPr>
            </a:lvl1pPr>
          </a:lstStyle>
          <a:p>
            <a:r>
              <a:rPr lang="en-US" dirty="0"/>
              <a:t>Click to edit</a:t>
            </a:r>
          </a:p>
        </p:txBody>
      </p:sp>
    </p:spTree>
    <p:extLst>
      <p:ext uri="{BB962C8B-B14F-4D97-AF65-F5344CB8AC3E}">
        <p14:creationId xmlns:p14="http://schemas.microsoft.com/office/powerpoint/2010/main" val="4184804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CF8B35-6323-EF14-B3A9-E0CF7FDEE674}"/>
              </a:ext>
            </a:extLst>
          </p:cNvPr>
          <p:cNvPicPr>
            <a:picLocks noChangeAspect="1"/>
          </p:cNvPicPr>
          <p:nvPr userDrawn="1"/>
        </p:nvPicPr>
        <p:blipFill>
          <a:blip r:embed="rId2"/>
          <a:srcRect/>
          <a:stretch/>
        </p:blipFill>
        <p:spPr>
          <a:xfrm>
            <a:off x="2469" y="1"/>
            <a:ext cx="12187065" cy="6850595"/>
          </a:xfrm>
          <a:prstGeom prst="rect">
            <a:avLst/>
          </a:prstGeom>
        </p:spPr>
      </p:pic>
      <p:sp>
        <p:nvSpPr>
          <p:cNvPr id="2" name="Title 1"/>
          <p:cNvSpPr>
            <a:spLocks noGrp="1"/>
          </p:cNvSpPr>
          <p:nvPr>
            <p:ph type="title"/>
          </p:nvPr>
        </p:nvSpPr>
        <p:spPr>
          <a:xfrm>
            <a:off x="838200" y="365127"/>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C764DE79-268F-4C1A-8933-263129D2AF90}" type="datetimeFigureOut">
              <a:rPr lang="en-US" smtClean="0"/>
              <a:pPr/>
              <a:t>9/29/2024</a:t>
            </a:fld>
            <a:endParaRPr lang="en-US"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975158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A9E38A0-A46F-81FC-B692-612787FC194B}"/>
              </a:ext>
            </a:extLst>
          </p:cNvPr>
          <p:cNvPicPr>
            <a:picLocks noChangeAspect="1"/>
          </p:cNvPicPr>
          <p:nvPr userDrawn="1"/>
        </p:nvPicPr>
        <p:blipFill>
          <a:blip r:embed="rId2"/>
          <a:srcRect/>
          <a:stretch/>
        </p:blipFill>
        <p:spPr>
          <a:xfrm>
            <a:off x="2469" y="1"/>
            <a:ext cx="12187065" cy="6850595"/>
          </a:xfrm>
          <a:prstGeom prst="rect">
            <a:avLst/>
          </a:prstGeom>
        </p:spPr>
      </p:pic>
      <p:sp>
        <p:nvSpPr>
          <p:cNvPr id="2" name="Title 1"/>
          <p:cNvSpPr>
            <a:spLocks noGrp="1"/>
          </p:cNvSpPr>
          <p:nvPr>
            <p:ph type="title"/>
          </p:nvPr>
        </p:nvSpPr>
        <p:spPr>
          <a:xfrm>
            <a:off x="831851" y="1709740"/>
            <a:ext cx="10515600" cy="2852737"/>
          </a:xfrm>
          <a:prstGeom prst="rect">
            <a:avLst/>
          </a:prstGeom>
        </p:spPr>
        <p:txBody>
          <a:bodyPr anchor="b"/>
          <a:lstStyle>
            <a:lvl1pPr>
              <a:defRPr sz="600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C764DE79-268F-4C1A-8933-263129D2AF90}" type="datetimeFigureOut">
              <a:rPr lang="en-US" smtClean="0"/>
              <a:pPr/>
              <a:t>9/29/2024</a:t>
            </a:fld>
            <a:endParaRPr lang="en-US"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571908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D540FC2-E5E9-4CCB-9530-831F5C775820}"/>
              </a:ext>
            </a:extLst>
          </p:cNvPr>
          <p:cNvPicPr>
            <a:picLocks noChangeAspect="1"/>
          </p:cNvPicPr>
          <p:nvPr userDrawn="1"/>
        </p:nvPicPr>
        <p:blipFill>
          <a:blip r:embed="rId2"/>
          <a:srcRect/>
          <a:stretch/>
        </p:blipFill>
        <p:spPr>
          <a:xfrm>
            <a:off x="-943" y="1786"/>
            <a:ext cx="12197061" cy="6856215"/>
          </a:xfrm>
          <a:prstGeom prst="rect">
            <a:avLst/>
          </a:prstGeom>
        </p:spPr>
      </p:pic>
      <p:sp>
        <p:nvSpPr>
          <p:cNvPr id="2" name="Title 1">
            <a:extLst>
              <a:ext uri="{FF2B5EF4-FFF2-40B4-BE49-F238E27FC236}">
                <a16:creationId xmlns:a16="http://schemas.microsoft.com/office/drawing/2014/main" id="{5FA93F88-E406-4A14-AFCA-7011CB82B9C4}"/>
              </a:ext>
            </a:extLst>
          </p:cNvPr>
          <p:cNvSpPr>
            <a:spLocks noGrp="1"/>
          </p:cNvSpPr>
          <p:nvPr>
            <p:ph type="title"/>
          </p:nvPr>
        </p:nvSpPr>
        <p:spPr>
          <a:xfrm>
            <a:off x="838200" y="2766220"/>
            <a:ext cx="10515600" cy="1325563"/>
          </a:xfrm>
          <a:prstGeom prst="rect">
            <a:avLst/>
          </a:prstGeom>
        </p:spPr>
        <p:txBody>
          <a:bodyPr>
            <a:noAutofit/>
          </a:bodyPr>
          <a:lstStyle>
            <a:lvl1pPr algn="ctr">
              <a:defRPr sz="7200" b="0" i="0">
                <a:solidFill>
                  <a:schemeClr val="bg1"/>
                </a:solidFill>
                <a:latin typeface="EC Square Sans Pro Medium" panose="020B0506040000020004" pitchFamily="34" charset="0"/>
              </a:defRPr>
            </a:lvl1pPr>
          </a:lstStyle>
          <a:p>
            <a:r>
              <a:rPr lang="en-US" dirty="0"/>
              <a:t>Click to edit</a:t>
            </a:r>
          </a:p>
        </p:txBody>
      </p:sp>
    </p:spTree>
    <p:extLst>
      <p:ext uri="{BB962C8B-B14F-4D97-AF65-F5344CB8AC3E}">
        <p14:creationId xmlns:p14="http://schemas.microsoft.com/office/powerpoint/2010/main" val="1214943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697FB4-EFA1-4019-AB2D-8384932FC854}" type="datetimeFigureOut">
              <a:rPr lang="en-US" smtClean="0"/>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6D6FFB-BAE0-4679-9271-8CD2F59A7239}" type="slidenum">
              <a:rPr lang="en-US" smtClean="0"/>
              <a:t>‹#›</a:t>
            </a:fld>
            <a:endParaRPr lang="en-US"/>
          </a:p>
        </p:txBody>
      </p:sp>
    </p:spTree>
    <p:extLst>
      <p:ext uri="{BB962C8B-B14F-4D97-AF65-F5344CB8AC3E}">
        <p14:creationId xmlns:p14="http://schemas.microsoft.com/office/powerpoint/2010/main" val="2433861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6327496"/>
      </p:ext>
    </p:extLst>
  </p:cSld>
  <p:clrMap bg1="lt1" tx1="dk1" bg2="lt2" tx2="dk2" accent1="accent1" accent2="accent2" accent3="accent3" accent4="accent4" accent5="accent5" accent6="accent6" hlink="hlink" folHlink="folHlink"/>
  <p:sldLayoutIdLst>
    <p:sldLayoutId id="2147483660" r:id="rId1"/>
    <p:sldLayoutId id="2147483676" r:id="rId2"/>
    <p:sldLayoutId id="2147483666" r:id="rId3"/>
    <p:sldLayoutId id="2147483667" r:id="rId4"/>
    <p:sldLayoutId id="2147483677" r:id="rId5"/>
    <p:sldLayoutId id="2147483678" r:id="rId6"/>
    <p:sldLayoutId id="2147483679" r:id="rId7"/>
    <p:sldLayoutId id="2147483652" r:id="rId8"/>
    <p:sldLayoutId id="2147483680"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chart" Target="../charts/chart2.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37.emf"/><Relationship Id="rId7" Type="http://schemas.openxmlformats.org/officeDocument/2006/relationships/image" Target="../media/image40.png"/><Relationship Id="rId2" Type="http://schemas.openxmlformats.org/officeDocument/2006/relationships/image" Target="../media/image36.emf"/><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hyperlink" Target="https://joint-research-centre.ec.europa.eu/index_en" TargetMode="External"/><Relationship Id="rId4" Type="http://schemas.openxmlformats.org/officeDocument/2006/relationships/image" Target="../media/image38.emf"/></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diagramLayout" Target="../diagrams/layout7.xml"/><Relationship Id="rId18" Type="http://schemas.openxmlformats.org/officeDocument/2006/relationships/diagramLayout" Target="../diagrams/layout8.xml"/><Relationship Id="rId3" Type="http://schemas.openxmlformats.org/officeDocument/2006/relationships/diagramLayout" Target="../diagrams/layout5.xml"/><Relationship Id="rId21" Type="http://schemas.microsoft.com/office/2007/relationships/diagramDrawing" Target="../diagrams/drawing8.xml"/><Relationship Id="rId7" Type="http://schemas.openxmlformats.org/officeDocument/2006/relationships/diagramData" Target="../diagrams/data6.xml"/><Relationship Id="rId12" Type="http://schemas.openxmlformats.org/officeDocument/2006/relationships/diagramData" Target="../diagrams/data7.xml"/><Relationship Id="rId17" Type="http://schemas.openxmlformats.org/officeDocument/2006/relationships/diagramData" Target="../diagrams/data8.xml"/><Relationship Id="rId2" Type="http://schemas.openxmlformats.org/officeDocument/2006/relationships/diagramData" Target="../diagrams/data5.xml"/><Relationship Id="rId16" Type="http://schemas.microsoft.com/office/2007/relationships/diagramDrawing" Target="../diagrams/drawing7.xml"/><Relationship Id="rId20" Type="http://schemas.openxmlformats.org/officeDocument/2006/relationships/diagramColors" Target="../diagrams/colors8.xml"/><Relationship Id="rId1" Type="http://schemas.openxmlformats.org/officeDocument/2006/relationships/slideLayout" Target="../slideLayouts/slideLayout3.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5" Type="http://schemas.openxmlformats.org/officeDocument/2006/relationships/diagramColors" Target="../diagrams/colors7.xml"/><Relationship Id="rId10" Type="http://schemas.openxmlformats.org/officeDocument/2006/relationships/diagramColors" Target="../diagrams/colors6.xml"/><Relationship Id="rId19" Type="http://schemas.openxmlformats.org/officeDocument/2006/relationships/diagramQuickStyle" Target="../diagrams/quickStyle8.xml"/><Relationship Id="rId4" Type="http://schemas.openxmlformats.org/officeDocument/2006/relationships/diagramQuickStyle" Target="../diagrams/quickStyle5.xml"/><Relationship Id="rId9" Type="http://schemas.openxmlformats.org/officeDocument/2006/relationships/diagramQuickStyle" Target="../diagrams/quickStyle6.xml"/><Relationship Id="rId14" Type="http://schemas.openxmlformats.org/officeDocument/2006/relationships/diagramQuickStyle" Target="../diagrams/quickStyle7.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9.xml"/><Relationship Id="rId4" Type="http://schemas.openxmlformats.org/officeDocument/2006/relationships/hyperlink" Target="https://www.openstreetmap.org/copyright"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openstreetmap.org/copyright" TargetMode="External"/><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diagramLayout" Target="../diagrams/layout4.xml"/><Relationship Id="rId3" Type="http://schemas.openxmlformats.org/officeDocument/2006/relationships/diagramLayout" Target="../diagrams/layout1.xml"/><Relationship Id="rId21" Type="http://schemas.microsoft.com/office/2007/relationships/diagramDrawing" Target="../diagrams/drawing4.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diagramData" Target="../diagrams/data4.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1" Type="http://schemas.openxmlformats.org/officeDocument/2006/relationships/slideLayout" Target="../slideLayouts/slideLayout3.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19" Type="http://schemas.openxmlformats.org/officeDocument/2006/relationships/diagramQuickStyle" Target="../diagrams/quickStyle4.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 Id="rId22"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chart" Target="../charts/chart1.xml"/><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3.png"/><Relationship Id="rId2" Type="http://schemas.openxmlformats.org/officeDocument/2006/relationships/image" Target="../media/image24.emf"/><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2.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57800" y="4038600"/>
            <a:ext cx="6477000" cy="2585323"/>
          </a:xfrm>
          <a:prstGeom prst="rect">
            <a:avLst/>
          </a:prstGeom>
        </p:spPr>
        <p:txBody>
          <a:bodyPr wrap="square">
            <a:spAutoFit/>
          </a:bodyPr>
          <a:lstStyle/>
          <a:p>
            <a:pPr defTabSz="914400">
              <a:lnSpc>
                <a:spcPct val="90000"/>
              </a:lnSpc>
              <a:spcBef>
                <a:spcPct val="0"/>
              </a:spcBef>
            </a:pPr>
            <a:r>
              <a:rPr lang="en-US" sz="3600" b="1" dirty="0" smtClean="0">
                <a:solidFill>
                  <a:schemeClr val="bg1"/>
                </a:solidFill>
                <a:latin typeface="Calibri" panose="020F0502020204030204" pitchFamily="34" charset="0"/>
                <a:ea typeface="+mj-ea"/>
                <a:cs typeface="Calibri" panose="020F0502020204030204" pitchFamily="34" charset="0"/>
              </a:rPr>
              <a:t>High  level event:</a:t>
            </a:r>
          </a:p>
          <a:p>
            <a:pPr defTabSz="914400">
              <a:lnSpc>
                <a:spcPct val="90000"/>
              </a:lnSpc>
              <a:spcBef>
                <a:spcPct val="0"/>
              </a:spcBef>
            </a:pPr>
            <a:r>
              <a:rPr lang="en-US" sz="3600" b="1" dirty="0" smtClean="0">
                <a:solidFill>
                  <a:schemeClr val="bg1"/>
                </a:solidFill>
                <a:latin typeface="Calibri" panose="020F0502020204030204" pitchFamily="34" charset="0"/>
                <a:ea typeface="+mj-ea"/>
                <a:cs typeface="Calibri" panose="020F0502020204030204" pitchFamily="34" charset="0"/>
              </a:rPr>
              <a:t>“Air </a:t>
            </a:r>
            <a:r>
              <a:rPr lang="en-US" sz="3600" b="1" dirty="0">
                <a:solidFill>
                  <a:schemeClr val="bg1"/>
                </a:solidFill>
                <a:latin typeface="Calibri" panose="020F0502020204030204" pitchFamily="34" charset="0"/>
                <a:ea typeface="+mj-ea"/>
                <a:cs typeface="Calibri" panose="020F0502020204030204" pitchFamily="34" charset="0"/>
              </a:rPr>
              <a:t>Quality in Western Balkans cities: sources, impact on health and </a:t>
            </a:r>
            <a:r>
              <a:rPr lang="en-US" sz="3600" b="1" dirty="0" smtClean="0">
                <a:solidFill>
                  <a:schemeClr val="bg1"/>
                </a:solidFill>
                <a:latin typeface="Calibri" panose="020F0502020204030204" pitchFamily="34" charset="0"/>
                <a:ea typeface="+mj-ea"/>
                <a:cs typeface="Calibri" panose="020F0502020204030204" pitchFamily="34" charset="0"/>
              </a:rPr>
              <a:t>costs”</a:t>
            </a:r>
            <a:endParaRPr lang="en-US" sz="3600" b="1" dirty="0">
              <a:solidFill>
                <a:schemeClr val="bg1"/>
              </a:solidFill>
              <a:latin typeface="Calibri" panose="020F0502020204030204" pitchFamily="34" charset="0"/>
              <a:ea typeface="+mj-ea"/>
              <a:cs typeface="Calibri" panose="020F0502020204030204" pitchFamily="34" charset="0"/>
            </a:endParaRPr>
          </a:p>
          <a:p>
            <a:pPr algn="ctr" defTabSz="914400">
              <a:lnSpc>
                <a:spcPct val="90000"/>
              </a:lnSpc>
              <a:spcBef>
                <a:spcPct val="0"/>
              </a:spcBef>
            </a:pPr>
            <a:endParaRPr lang="en-US" sz="3600" b="1" dirty="0">
              <a:solidFill>
                <a:schemeClr val="bg1"/>
              </a:solidFill>
              <a:latin typeface="EC Square Sans Pro Medium" panose="020B0506040000020004" pitchFamily="34" charset="0"/>
              <a:ea typeface="+mj-ea"/>
              <a:cs typeface="+mj-cs"/>
            </a:endParaRPr>
          </a:p>
        </p:txBody>
      </p:sp>
    </p:spTree>
    <p:extLst>
      <p:ext uri="{BB962C8B-B14F-4D97-AF65-F5344CB8AC3E}">
        <p14:creationId xmlns:p14="http://schemas.microsoft.com/office/powerpoint/2010/main" val="22637259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5305E-C5B9-CAE6-6E5A-E977B96F742D}"/>
              </a:ext>
            </a:extLst>
          </p:cNvPr>
          <p:cNvSpPr>
            <a:spLocks noGrp="1"/>
          </p:cNvSpPr>
          <p:nvPr>
            <p:ph type="title"/>
          </p:nvPr>
        </p:nvSpPr>
        <p:spPr>
          <a:xfrm>
            <a:off x="835427" y="256521"/>
            <a:ext cx="10515600" cy="616165"/>
          </a:xfrm>
        </p:spPr>
        <p:txBody>
          <a:bodyPr/>
          <a:lstStyle/>
          <a:p>
            <a:r>
              <a:rPr lang="it-IT" sz="3200" dirty="0" smtClean="0"/>
              <a:t>Sources of PM</a:t>
            </a:r>
            <a:r>
              <a:rPr lang="it-IT" sz="3200" baseline="-25000" dirty="0" smtClean="0"/>
              <a:t>2.5</a:t>
            </a:r>
            <a:endParaRPr lang="en-US" sz="3200" baseline="-25000" dirty="0"/>
          </a:p>
        </p:txBody>
      </p:sp>
      <p:pic>
        <p:nvPicPr>
          <p:cNvPr id="5" name="Picture 4"/>
          <p:cNvPicPr>
            <a:picLocks noChangeAspect="1"/>
          </p:cNvPicPr>
          <p:nvPr/>
        </p:nvPicPr>
        <p:blipFill rotWithShape="1">
          <a:blip r:embed="rId2"/>
          <a:srcRect t="3540"/>
          <a:stretch/>
        </p:blipFill>
        <p:spPr>
          <a:xfrm>
            <a:off x="161706" y="1142999"/>
            <a:ext cx="3648294" cy="3635437"/>
          </a:xfrm>
          <a:prstGeom prst="rect">
            <a:avLst/>
          </a:prstGeom>
        </p:spPr>
      </p:pic>
      <p:sp>
        <p:nvSpPr>
          <p:cNvPr id="3" name="TextBox 2"/>
          <p:cNvSpPr txBox="1"/>
          <p:nvPr/>
        </p:nvSpPr>
        <p:spPr>
          <a:xfrm>
            <a:off x="8575344" y="4572000"/>
            <a:ext cx="3465436" cy="369332"/>
          </a:xfrm>
          <a:prstGeom prst="rect">
            <a:avLst/>
          </a:prstGeom>
          <a:noFill/>
        </p:spPr>
        <p:txBody>
          <a:bodyPr wrap="none" rtlCol="0">
            <a:spAutoFit/>
          </a:bodyPr>
          <a:lstStyle/>
          <a:p>
            <a:r>
              <a:rPr lang="en-US" b="1" i="1" dirty="0" smtClean="0">
                <a:solidFill>
                  <a:srgbClr val="39677E"/>
                </a:solidFill>
                <a:latin typeface="Arial Narrow" panose="020B0606020202030204" pitchFamily="34" charset="0"/>
                <a:cs typeface="Calibri" panose="020F0502020204030204" pitchFamily="34" charset="0"/>
              </a:rPr>
              <a:t>Average total cost per city € 277 </a:t>
            </a:r>
            <a:r>
              <a:rPr lang="en-US" b="1" i="1" dirty="0" err="1" smtClean="0">
                <a:solidFill>
                  <a:srgbClr val="39677E"/>
                </a:solidFill>
                <a:latin typeface="Arial Narrow" panose="020B0606020202030204" pitchFamily="34" charset="0"/>
                <a:cs typeface="Calibri" panose="020F0502020204030204" pitchFamily="34" charset="0"/>
              </a:rPr>
              <a:t>mln</a:t>
            </a:r>
            <a:endParaRPr lang="en-IE" b="1" i="1" dirty="0">
              <a:solidFill>
                <a:srgbClr val="39677E"/>
              </a:solidFill>
              <a:latin typeface="Arial Narrow" panose="020B0606020202030204" pitchFamily="34" charset="0"/>
              <a:cs typeface="Calibri" panose="020F0502020204030204" pitchFamily="34" charset="0"/>
            </a:endParaRPr>
          </a:p>
        </p:txBody>
      </p:sp>
      <p:sp>
        <p:nvSpPr>
          <p:cNvPr id="7" name="Rectangle 6"/>
          <p:cNvSpPr/>
          <p:nvPr/>
        </p:nvSpPr>
        <p:spPr>
          <a:xfrm>
            <a:off x="161706" y="4756666"/>
            <a:ext cx="3648294" cy="155190"/>
          </a:xfrm>
          <a:prstGeom prst="rect">
            <a:avLst/>
          </a:prstGeom>
          <a:solidFill>
            <a:srgbClr val="EE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3810000" y="1143000"/>
            <a:ext cx="8209009" cy="376885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572000"/>
            <a:ext cx="12192000" cy="1844045"/>
          </a:xfrm>
          <a:prstGeom prst="rect">
            <a:avLst/>
          </a:prstGeom>
        </p:spPr>
      </p:pic>
    </p:spTree>
    <p:extLst>
      <p:ext uri="{BB962C8B-B14F-4D97-AF65-F5344CB8AC3E}">
        <p14:creationId xmlns:p14="http://schemas.microsoft.com/office/powerpoint/2010/main" val="6034139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5305E-C5B9-CAE6-6E5A-E977B96F742D}"/>
              </a:ext>
            </a:extLst>
          </p:cNvPr>
          <p:cNvSpPr>
            <a:spLocks noGrp="1"/>
          </p:cNvSpPr>
          <p:nvPr>
            <p:ph type="title"/>
          </p:nvPr>
        </p:nvSpPr>
        <p:spPr>
          <a:xfrm>
            <a:off x="835427" y="256521"/>
            <a:ext cx="10515600" cy="616165"/>
          </a:xfrm>
        </p:spPr>
        <p:txBody>
          <a:bodyPr/>
          <a:lstStyle/>
          <a:p>
            <a:r>
              <a:rPr lang="en-US" sz="3200" dirty="0"/>
              <a:t>PM</a:t>
            </a:r>
            <a:r>
              <a:rPr lang="en-US" sz="3200" baseline="-25000" dirty="0"/>
              <a:t>2.5</a:t>
            </a:r>
            <a:r>
              <a:rPr lang="en-US" sz="3200" dirty="0"/>
              <a:t>: </a:t>
            </a:r>
            <a:r>
              <a:rPr lang="en-US" sz="3200" dirty="0" smtClean="0"/>
              <a:t>mortality rate </a:t>
            </a:r>
            <a:r>
              <a:rPr lang="en-US" sz="3200" dirty="0"/>
              <a:t>compared </a:t>
            </a:r>
            <a:r>
              <a:rPr lang="en-US" sz="3200" dirty="0" smtClean="0"/>
              <a:t>with </a:t>
            </a:r>
            <a:r>
              <a:rPr lang="en-US" sz="3200" dirty="0"/>
              <a:t>EU27</a:t>
            </a:r>
          </a:p>
        </p:txBody>
      </p:sp>
      <p:graphicFrame>
        <p:nvGraphicFramePr>
          <p:cNvPr id="3" name="Chart 2"/>
          <p:cNvGraphicFramePr>
            <a:graphicFrameLocks/>
          </p:cNvGraphicFramePr>
          <p:nvPr>
            <p:extLst>
              <p:ext uri="{D42A27DB-BD31-4B8C-83A1-F6EECF244321}">
                <p14:modId xmlns:p14="http://schemas.microsoft.com/office/powerpoint/2010/main" val="1379008026"/>
              </p:ext>
            </p:extLst>
          </p:nvPr>
        </p:nvGraphicFramePr>
        <p:xfrm>
          <a:off x="16933" y="1066800"/>
          <a:ext cx="7217805" cy="395986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663823" y="4938574"/>
            <a:ext cx="3986348" cy="584775"/>
          </a:xfrm>
          <a:prstGeom prst="rect">
            <a:avLst/>
          </a:prstGeom>
          <a:noFill/>
        </p:spPr>
        <p:txBody>
          <a:bodyPr wrap="none" rtlCol="0">
            <a:spAutoFit/>
          </a:bodyPr>
          <a:lstStyle/>
          <a:p>
            <a:pPr defTabSz="914400"/>
            <a:r>
              <a:rPr lang="en-US" sz="1600" dirty="0" smtClean="0">
                <a:solidFill>
                  <a:srgbClr val="FF0000"/>
                </a:solidFill>
                <a:latin typeface="Arial"/>
              </a:rPr>
              <a:t>69 = Average EU27 at Member State level</a:t>
            </a:r>
          </a:p>
          <a:p>
            <a:pPr defTabSz="914400"/>
            <a:r>
              <a:rPr lang="en-US" sz="1600" dirty="0" smtClean="0">
                <a:solidFill>
                  <a:srgbClr val="FF0000"/>
                </a:solidFill>
                <a:latin typeface="Arial"/>
              </a:rPr>
              <a:t> same year  (EEA, 2021)</a:t>
            </a:r>
            <a:endParaRPr lang="en-US" sz="1600" dirty="0">
              <a:solidFill>
                <a:srgbClr val="FF0000"/>
              </a:solidFill>
              <a:latin typeface="Arial"/>
            </a:endParaRPr>
          </a:p>
        </p:txBody>
      </p:sp>
      <p:cxnSp>
        <p:nvCxnSpPr>
          <p:cNvPr id="5" name="Straight Connector 4"/>
          <p:cNvCxnSpPr/>
          <p:nvPr/>
        </p:nvCxnSpPr>
        <p:spPr>
          <a:xfrm>
            <a:off x="743031" y="2820960"/>
            <a:ext cx="6698544" cy="5747"/>
          </a:xfrm>
          <a:prstGeom prst="line">
            <a:avLst/>
          </a:prstGeom>
          <a:noFill/>
          <a:ln w="19050" cap="flat" cmpd="sng" algn="ctr">
            <a:solidFill>
              <a:srgbClr val="05E4FB"/>
            </a:solidFill>
            <a:prstDash val="sysDash"/>
            <a:miter lim="800000"/>
          </a:ln>
          <a:effectLst/>
        </p:spPr>
      </p:cxnSp>
      <p:sp>
        <p:nvSpPr>
          <p:cNvPr id="6" name="TextBox 5"/>
          <p:cNvSpPr txBox="1"/>
          <p:nvPr/>
        </p:nvSpPr>
        <p:spPr>
          <a:xfrm>
            <a:off x="855133" y="1980808"/>
            <a:ext cx="3650566" cy="338554"/>
          </a:xfrm>
          <a:prstGeom prst="rect">
            <a:avLst/>
          </a:prstGeom>
          <a:noFill/>
        </p:spPr>
        <p:txBody>
          <a:bodyPr wrap="square" rtlCol="0">
            <a:spAutoFit/>
          </a:bodyPr>
          <a:lstStyle/>
          <a:p>
            <a:pPr defTabSz="914400"/>
            <a:r>
              <a:rPr lang="en-US" sz="1600" dirty="0" smtClean="0">
                <a:solidFill>
                  <a:srgbClr val="00B0F0"/>
                </a:solidFill>
                <a:latin typeface="Arial"/>
              </a:rPr>
              <a:t>140 -160 = avg. WB cities  (this study)</a:t>
            </a:r>
            <a:endParaRPr lang="en-US" sz="1600" dirty="0">
              <a:solidFill>
                <a:srgbClr val="00B0F0"/>
              </a:solidFill>
              <a:latin typeface="Arial"/>
            </a:endParaRPr>
          </a:p>
        </p:txBody>
      </p:sp>
      <p:cxnSp>
        <p:nvCxnSpPr>
          <p:cNvPr id="7" name="Straight Connector 6"/>
          <p:cNvCxnSpPr/>
          <p:nvPr/>
        </p:nvCxnSpPr>
        <p:spPr>
          <a:xfrm>
            <a:off x="743031" y="2992839"/>
            <a:ext cx="6649307" cy="9714"/>
          </a:xfrm>
          <a:prstGeom prst="line">
            <a:avLst/>
          </a:prstGeom>
          <a:noFill/>
          <a:ln w="19050" cap="flat" cmpd="sng" algn="ctr">
            <a:solidFill>
              <a:srgbClr val="05E4FB"/>
            </a:solidFill>
            <a:prstDash val="sysDash"/>
            <a:miter lim="800000"/>
          </a:ln>
          <a:effectLst/>
        </p:spPr>
      </p:cxnSp>
      <p:sp>
        <p:nvSpPr>
          <p:cNvPr id="8" name="Isosceles Triangle 7"/>
          <p:cNvSpPr/>
          <p:nvPr/>
        </p:nvSpPr>
        <p:spPr>
          <a:xfrm rot="5400000">
            <a:off x="747732" y="3259130"/>
            <a:ext cx="228600" cy="218307"/>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85579" y="5517055"/>
            <a:ext cx="5638799" cy="830997"/>
          </a:xfrm>
          <a:prstGeom prst="rect">
            <a:avLst/>
          </a:prstGeom>
          <a:noFill/>
        </p:spPr>
        <p:txBody>
          <a:bodyPr wrap="square" rtlCol="0">
            <a:spAutoFit/>
          </a:bodyPr>
          <a:lstStyle/>
          <a:p>
            <a:pPr defTabSz="914400"/>
            <a:r>
              <a:rPr lang="en-US" sz="1600" dirty="0" smtClean="0">
                <a:solidFill>
                  <a:srgbClr val="034EA2"/>
                </a:solidFill>
                <a:latin typeface="Arial"/>
              </a:rPr>
              <a:t>Relative mortality in WB </a:t>
            </a:r>
            <a:r>
              <a:rPr lang="en-US" sz="1600" u="sng" dirty="0" smtClean="0">
                <a:solidFill>
                  <a:srgbClr val="034EA2"/>
                </a:solidFill>
                <a:latin typeface="Arial"/>
              </a:rPr>
              <a:t>cities</a:t>
            </a:r>
            <a:r>
              <a:rPr lang="en-US" sz="1600" dirty="0" smtClean="0">
                <a:solidFill>
                  <a:srgbClr val="034EA2"/>
                </a:solidFill>
                <a:latin typeface="Arial"/>
              </a:rPr>
              <a:t> in this study (2019) comparable to  highest 1% of the European </a:t>
            </a:r>
            <a:r>
              <a:rPr lang="en-US" sz="1600" u="sng" dirty="0" smtClean="0">
                <a:solidFill>
                  <a:srgbClr val="034EA2"/>
                </a:solidFill>
                <a:latin typeface="Arial"/>
              </a:rPr>
              <a:t>cities</a:t>
            </a:r>
            <a:r>
              <a:rPr lang="en-US" sz="1600" dirty="0" smtClean="0">
                <a:solidFill>
                  <a:srgbClr val="034EA2"/>
                </a:solidFill>
                <a:latin typeface="Arial"/>
              </a:rPr>
              <a:t> in 2015</a:t>
            </a:r>
          </a:p>
          <a:p>
            <a:pPr defTabSz="914400"/>
            <a:r>
              <a:rPr lang="en-US" sz="1600" dirty="0" smtClean="0">
                <a:solidFill>
                  <a:srgbClr val="034EA2"/>
                </a:solidFill>
                <a:latin typeface="Arial"/>
              </a:rPr>
              <a:t>(Khomenko et al., 2021)</a:t>
            </a:r>
            <a:endParaRPr lang="en-US" sz="1600" dirty="0">
              <a:solidFill>
                <a:srgbClr val="034EA2"/>
              </a:solidFill>
              <a:latin typeface="Arial"/>
            </a:endParaRPr>
          </a:p>
        </p:txBody>
      </p:sp>
      <p:pic>
        <p:nvPicPr>
          <p:cNvPr id="16" name="Picture 15"/>
          <p:cNvPicPr>
            <a:picLocks noChangeAspect="1"/>
          </p:cNvPicPr>
          <p:nvPr/>
        </p:nvPicPr>
        <p:blipFill>
          <a:blip r:embed="rId3"/>
          <a:stretch>
            <a:fillRect/>
          </a:stretch>
        </p:blipFill>
        <p:spPr>
          <a:xfrm>
            <a:off x="7960836" y="904971"/>
            <a:ext cx="3983596" cy="3764498"/>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4918" y="5026660"/>
            <a:ext cx="4767082" cy="1347219"/>
          </a:xfrm>
          <a:prstGeom prst="rect">
            <a:avLst/>
          </a:prstGeom>
        </p:spPr>
      </p:pic>
      <p:grpSp>
        <p:nvGrpSpPr>
          <p:cNvPr id="22" name="Group 21"/>
          <p:cNvGrpSpPr/>
          <p:nvPr/>
        </p:nvGrpSpPr>
        <p:grpSpPr>
          <a:xfrm>
            <a:off x="352489" y="3368283"/>
            <a:ext cx="400390" cy="1774591"/>
            <a:chOff x="145774" y="3376827"/>
            <a:chExt cx="400390" cy="1774591"/>
          </a:xfrm>
        </p:grpSpPr>
        <p:cxnSp>
          <p:nvCxnSpPr>
            <p:cNvPr id="18" name="Straight Connector 17"/>
            <p:cNvCxnSpPr/>
            <p:nvPr/>
          </p:nvCxnSpPr>
          <p:spPr>
            <a:xfrm>
              <a:off x="145774" y="3385371"/>
              <a:ext cx="0" cy="176604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52400" y="5142874"/>
              <a:ext cx="27489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a:endCxn id="8" idx="3"/>
            </p:cNvCxnSpPr>
            <p:nvPr/>
          </p:nvCxnSpPr>
          <p:spPr>
            <a:xfrm>
              <a:off x="145774" y="3376827"/>
              <a:ext cx="400390" cy="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9" name="TextBox 8"/>
          <p:cNvSpPr txBox="1"/>
          <p:nvPr/>
        </p:nvSpPr>
        <p:spPr>
          <a:xfrm>
            <a:off x="10516788" y="4347723"/>
            <a:ext cx="1399422" cy="318924"/>
          </a:xfrm>
          <a:prstGeom prst="rect">
            <a:avLst/>
          </a:prstGeom>
          <a:solidFill>
            <a:srgbClr val="D1D0E4"/>
          </a:solidFill>
          <a:ln>
            <a:solidFill>
              <a:srgbClr val="D1D1E6"/>
            </a:solidFill>
          </a:ln>
        </p:spPr>
        <p:txBody>
          <a:bodyPr wrap="square" lIns="0" tIns="36000" rIns="0" bIns="36000" rtlCol="0">
            <a:spAutoFit/>
          </a:bodyPr>
          <a:lstStyle/>
          <a:p>
            <a:r>
              <a:rPr lang="en-US" sz="1600" b="1" dirty="0" smtClean="0">
                <a:solidFill>
                  <a:srgbClr val="39677E"/>
                </a:solidFill>
                <a:latin typeface="Bahnschrift Light SemiCondensed" panose="020B0502040204020203" pitchFamily="34" charset="0"/>
              </a:rPr>
              <a:t>full Member State</a:t>
            </a:r>
            <a:endParaRPr lang="en-US" sz="1600" b="1" dirty="0">
              <a:solidFill>
                <a:srgbClr val="39677E"/>
              </a:solidFill>
              <a:latin typeface="Bahnschrift Light SemiCondensed" panose="020B0502040204020203" pitchFamily="34" charset="0"/>
            </a:endParaRPr>
          </a:p>
        </p:txBody>
      </p:sp>
    </p:spTree>
    <p:extLst>
      <p:ext uri="{BB962C8B-B14F-4D97-AF65-F5344CB8AC3E}">
        <p14:creationId xmlns:p14="http://schemas.microsoft.com/office/powerpoint/2010/main" val="2470175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5305E-C5B9-CAE6-6E5A-E977B96F742D}"/>
              </a:ext>
            </a:extLst>
          </p:cNvPr>
          <p:cNvSpPr>
            <a:spLocks noGrp="1"/>
          </p:cNvSpPr>
          <p:nvPr>
            <p:ph type="title"/>
          </p:nvPr>
        </p:nvSpPr>
        <p:spPr>
          <a:xfrm>
            <a:off x="835427" y="256521"/>
            <a:ext cx="10515600" cy="616165"/>
          </a:xfrm>
        </p:spPr>
        <p:txBody>
          <a:bodyPr/>
          <a:lstStyle/>
          <a:p>
            <a:r>
              <a:rPr lang="it-IT" sz="3200" dirty="0" smtClean="0"/>
              <a:t>Conclusions</a:t>
            </a:r>
            <a:endParaRPr lang="en-US" sz="3200" dirty="0"/>
          </a:p>
        </p:txBody>
      </p:sp>
      <p:sp>
        <p:nvSpPr>
          <p:cNvPr id="3" name="Rectangle 2"/>
          <p:cNvSpPr/>
          <p:nvPr/>
        </p:nvSpPr>
        <p:spPr>
          <a:xfrm>
            <a:off x="457200" y="1122881"/>
            <a:ext cx="11049000" cy="4093428"/>
          </a:xfrm>
          <a:prstGeom prst="rect">
            <a:avLst/>
          </a:prstGeom>
        </p:spPr>
        <p:txBody>
          <a:bodyPr wrap="square">
            <a:spAutoFit/>
          </a:bodyPr>
          <a:lstStyle/>
          <a:p>
            <a:pPr marL="285750" lvl="0" indent="-285750" defTabSz="914400">
              <a:spcAft>
                <a:spcPts val="1200"/>
              </a:spcAft>
              <a:buFont typeface="Arial" panose="020B0604020202020204" pitchFamily="34" charset="0"/>
              <a:buChar char="•"/>
            </a:pPr>
            <a:r>
              <a:rPr lang="en-US" sz="2000" dirty="0" smtClean="0">
                <a:solidFill>
                  <a:srgbClr val="4D4D4D">
                    <a:lumMod val="50000"/>
                  </a:srgbClr>
                </a:solidFill>
                <a:latin typeface="Arial"/>
              </a:rPr>
              <a:t>The </a:t>
            </a:r>
            <a:r>
              <a:rPr lang="en-US" sz="2000" dirty="0">
                <a:solidFill>
                  <a:srgbClr val="4D4D4D">
                    <a:lumMod val="50000"/>
                  </a:srgbClr>
                </a:solidFill>
                <a:latin typeface="Arial"/>
              </a:rPr>
              <a:t>external cost (VSL) due to air quality (PM</a:t>
            </a:r>
            <a:r>
              <a:rPr lang="en-US" sz="2000" baseline="-25000" dirty="0">
                <a:solidFill>
                  <a:srgbClr val="4D4D4D">
                    <a:lumMod val="50000"/>
                  </a:srgbClr>
                </a:solidFill>
                <a:latin typeface="Arial"/>
              </a:rPr>
              <a:t>2.5</a:t>
            </a:r>
            <a:r>
              <a:rPr lang="en-US" sz="2000" dirty="0">
                <a:solidFill>
                  <a:srgbClr val="4D4D4D">
                    <a:lumMod val="50000"/>
                  </a:srgbClr>
                </a:solidFill>
                <a:latin typeface="Arial"/>
              </a:rPr>
              <a:t>) in the 26 studied cities could be as high as 8-9 billion Euro with an average cost per city above 300 Million Euro.</a:t>
            </a:r>
          </a:p>
          <a:p>
            <a:pPr marL="285750" lvl="0" indent="-285750" defTabSz="914400">
              <a:spcAft>
                <a:spcPts val="1200"/>
              </a:spcAft>
              <a:buFont typeface="Arial" panose="020B0604020202020204" pitchFamily="34" charset="0"/>
              <a:buChar char="•"/>
            </a:pPr>
            <a:r>
              <a:rPr lang="en-US" sz="2000" dirty="0">
                <a:solidFill>
                  <a:srgbClr val="4D4D4D">
                    <a:lumMod val="50000"/>
                  </a:srgbClr>
                </a:solidFill>
                <a:latin typeface="Arial"/>
              </a:rPr>
              <a:t>The highest impacts (absolute) are observed in </a:t>
            </a:r>
            <a:r>
              <a:rPr lang="en-US" sz="2000" dirty="0" smtClean="0">
                <a:solidFill>
                  <a:srgbClr val="4D4D4D">
                    <a:lumMod val="50000"/>
                  </a:srgbClr>
                </a:solidFill>
                <a:latin typeface="Arial"/>
              </a:rPr>
              <a:t>the northern part of the Western Balkans</a:t>
            </a:r>
          </a:p>
          <a:p>
            <a:pPr marL="285750" indent="-285750" defTabSz="914400">
              <a:spcAft>
                <a:spcPts val="1200"/>
              </a:spcAft>
              <a:buFont typeface="Arial" panose="020B0604020202020204" pitchFamily="34" charset="0"/>
              <a:buChar char="•"/>
            </a:pPr>
            <a:r>
              <a:rPr lang="en-US" sz="2000" dirty="0">
                <a:solidFill>
                  <a:srgbClr val="4D4D4D">
                    <a:lumMod val="50000"/>
                  </a:srgbClr>
                </a:solidFill>
                <a:latin typeface="Arial"/>
              </a:rPr>
              <a:t>In 2019, the average mortality rate in the studied cities was comparable to the 1% highest values observed in EU27 cities in 2015 and twice the average value in EU27 at country level in the same year.</a:t>
            </a:r>
          </a:p>
          <a:p>
            <a:pPr marL="285750" lvl="0" indent="-285750" defTabSz="914400">
              <a:spcAft>
                <a:spcPts val="1200"/>
              </a:spcAft>
              <a:buFont typeface="Arial" panose="020B0604020202020204" pitchFamily="34" charset="0"/>
              <a:buChar char="•"/>
            </a:pPr>
            <a:r>
              <a:rPr lang="en-US" sz="2000" dirty="0" smtClean="0">
                <a:solidFill>
                  <a:srgbClr val="4D4D4D">
                    <a:lumMod val="50000"/>
                  </a:srgbClr>
                </a:solidFill>
                <a:latin typeface="Arial"/>
              </a:rPr>
              <a:t>This preliminary comparison suggests a higher relative economic burden of air pollution in Western Balkans cities compared with EU27. </a:t>
            </a:r>
          </a:p>
          <a:p>
            <a:pPr marL="285750" lvl="0" indent="-285750" defTabSz="914400">
              <a:spcAft>
                <a:spcPts val="1200"/>
              </a:spcAft>
              <a:buFont typeface="Arial" panose="020B0604020202020204" pitchFamily="34" charset="0"/>
              <a:buChar char="•"/>
            </a:pPr>
            <a:r>
              <a:rPr lang="en-US" sz="2000" dirty="0" smtClean="0">
                <a:solidFill>
                  <a:srgbClr val="4D4D4D">
                    <a:lumMod val="50000"/>
                  </a:srgbClr>
                </a:solidFill>
                <a:latin typeface="Arial"/>
              </a:rPr>
              <a:t>The analysis of sources highlight the need to promote the transition to renewable energy, enhance building energy performance and adopt Best available technologies for industrial facilities</a:t>
            </a:r>
            <a:endParaRPr lang="en-US" sz="2000" dirty="0">
              <a:solidFill>
                <a:srgbClr val="4D4D4D">
                  <a:lumMod val="50000"/>
                </a:srgbClr>
              </a:solidFill>
              <a:latin typeface="Aria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6267" y="5466504"/>
            <a:ext cx="5666249" cy="907730"/>
          </a:xfrm>
          <a:prstGeom prst="rect">
            <a:avLst/>
          </a:prstGeom>
        </p:spPr>
      </p:pic>
    </p:spTree>
    <p:extLst>
      <p:ext uri="{BB962C8B-B14F-4D97-AF65-F5344CB8AC3E}">
        <p14:creationId xmlns:p14="http://schemas.microsoft.com/office/powerpoint/2010/main" val="41607756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9D432-3A15-1397-CA08-D70AA86E7C76}"/>
              </a:ext>
            </a:extLst>
          </p:cNvPr>
          <p:cNvSpPr>
            <a:spLocks noGrp="1"/>
          </p:cNvSpPr>
          <p:nvPr>
            <p:ph type="title"/>
          </p:nvPr>
        </p:nvSpPr>
        <p:spPr>
          <a:xfrm>
            <a:off x="901840" y="2971800"/>
            <a:ext cx="10515600" cy="1325563"/>
          </a:xfrm>
        </p:spPr>
        <p:txBody>
          <a:bodyPr/>
          <a:lstStyle/>
          <a:p>
            <a:r>
              <a:rPr lang="en-US" dirty="0" smtClean="0"/>
              <a:t>Thank you</a:t>
            </a:r>
            <a:endParaRPr lang="en-US" dirty="0"/>
          </a:p>
        </p:txBody>
      </p:sp>
      <p:pic>
        <p:nvPicPr>
          <p:cNvPr id="3" name="Picture 2"/>
          <p:cNvPicPr>
            <a:picLocks noChangeAspect="1"/>
          </p:cNvPicPr>
          <p:nvPr/>
        </p:nvPicPr>
        <p:blipFill>
          <a:blip r:embed="rId2"/>
          <a:stretch>
            <a:fillRect/>
          </a:stretch>
        </p:blipFill>
        <p:spPr>
          <a:xfrm>
            <a:off x="914400" y="533400"/>
            <a:ext cx="10792496" cy="1893194"/>
          </a:xfrm>
          <a:prstGeom prst="rect">
            <a:avLst/>
          </a:prstGeom>
        </p:spPr>
      </p:pic>
      <p:pic>
        <p:nvPicPr>
          <p:cNvPr id="4" name="Picture 3"/>
          <p:cNvPicPr>
            <a:picLocks noChangeAspect="1"/>
          </p:cNvPicPr>
          <p:nvPr/>
        </p:nvPicPr>
        <p:blipFill rotWithShape="1">
          <a:blip r:embed="rId3"/>
          <a:srcRect t="23333"/>
          <a:stretch/>
        </p:blipFill>
        <p:spPr>
          <a:xfrm>
            <a:off x="8991600" y="4572000"/>
            <a:ext cx="1999013" cy="1752600"/>
          </a:xfrm>
          <a:prstGeom prst="rect">
            <a:avLst/>
          </a:prstGeom>
        </p:spPr>
      </p:pic>
      <p:sp>
        <p:nvSpPr>
          <p:cNvPr id="5" name="TextBox 4"/>
          <p:cNvSpPr txBox="1"/>
          <p:nvPr/>
        </p:nvSpPr>
        <p:spPr>
          <a:xfrm>
            <a:off x="8534400" y="4065350"/>
            <a:ext cx="2761910" cy="369332"/>
          </a:xfrm>
          <a:prstGeom prst="rect">
            <a:avLst/>
          </a:prstGeom>
          <a:solidFill>
            <a:srgbClr val="042D3F"/>
          </a:solidFill>
        </p:spPr>
        <p:txBody>
          <a:bodyPr wrap="none" rtlCol="0">
            <a:spAutoFit/>
          </a:bodyPr>
          <a:lstStyle/>
          <a:p>
            <a:r>
              <a:rPr lang="en-US" dirty="0" smtClean="0">
                <a:solidFill>
                  <a:schemeClr val="bg1"/>
                </a:solidFill>
                <a:latin typeface="Calibri" panose="020F0502020204030204" pitchFamily="34" charset="0"/>
                <a:cs typeface="Calibri" panose="020F0502020204030204" pitchFamily="34" charset="0"/>
              </a:rPr>
              <a:t>You find the full study here</a:t>
            </a:r>
            <a:endParaRPr lang="en-IE" dirty="0">
              <a:solidFill>
                <a:schemeClr val="bg1"/>
              </a:solidFill>
              <a:latin typeface="Calibri" panose="020F0502020204030204" pitchFamily="34" charset="0"/>
              <a:cs typeface="Calibri" panose="020F0502020204030204" pitchFamily="34" charset="0"/>
            </a:endParaRPr>
          </a:p>
        </p:txBody>
      </p:sp>
      <p:pic>
        <p:nvPicPr>
          <p:cNvPr id="6" name="Picture 1"/>
          <p:cNvPicPr>
            <a:picLocks noChangeAspect="1" noChangeArrowheads="1"/>
          </p:cNvPicPr>
          <p:nvPr/>
        </p:nvPicPr>
        <p:blipFill>
          <a:blip r:embed="rId4">
            <a:biLevel thresh="25000"/>
            <a:extLst>
              <a:ext uri="{28A0092B-C50C-407E-A947-70E740481C1C}">
                <a14:useLocalDpi xmlns:a14="http://schemas.microsoft.com/office/drawing/2010/main" val="0"/>
              </a:ext>
            </a:extLst>
          </a:blip>
          <a:srcRect l="-298" t="-1225" r="87932" b="64001"/>
          <a:stretch>
            <a:fillRect/>
          </a:stretch>
        </p:blipFill>
        <p:spPr bwMode="auto">
          <a:xfrm>
            <a:off x="556444" y="5488910"/>
            <a:ext cx="478965" cy="480240"/>
          </a:xfrm>
          <a:prstGeom prst="rect">
            <a:avLst/>
          </a:prstGeom>
          <a:solidFill>
            <a:srgbClr val="042D3F"/>
          </a:solidFill>
          <a:ln>
            <a:noFill/>
          </a:ln>
          <a:extLst/>
        </p:spPr>
      </p:pic>
      <p:pic>
        <p:nvPicPr>
          <p:cNvPr id="7" name="Picture 6" descr="Follow the EU Science Hub in Twitter, Facebook, LinkedIn, YouTube and Instagram.">
            <a:hlinkClick r:id="rId5"/>
            <a:extLst>
              <a:ext uri="{FF2B5EF4-FFF2-40B4-BE49-F238E27FC236}">
                <a16:creationId xmlns:a16="http://schemas.microsoft.com/office/drawing/2014/main" id="{487DCD04-8042-2943-24BE-BFEF305A34FE}"/>
              </a:ext>
            </a:extLst>
          </p:cNvPr>
          <p:cNvPicPr>
            <a:picLocks noChangeAspect="1"/>
          </p:cNvPicPr>
          <p:nvPr/>
        </p:nvPicPr>
        <p:blipFill rotWithShape="1">
          <a:blip r:embed="rId6" cstate="print">
            <a:biLevel thresh="25000"/>
            <a:extLst>
              <a:ext uri="{28A0092B-C50C-407E-A947-70E740481C1C}">
                <a14:useLocalDpi xmlns:a14="http://schemas.microsoft.com/office/drawing/2010/main" val="0"/>
              </a:ext>
            </a:extLst>
          </a:blip>
          <a:srcRect b="74661"/>
          <a:stretch/>
        </p:blipFill>
        <p:spPr>
          <a:xfrm>
            <a:off x="1066800" y="5562600"/>
            <a:ext cx="2415311" cy="421733"/>
          </a:xfrm>
          <a:prstGeom prst="rect">
            <a:avLst/>
          </a:prstGeom>
          <a:solidFill>
            <a:srgbClr val="042D3F"/>
          </a:solidFill>
        </p:spPr>
      </p:pic>
      <p:pic>
        <p:nvPicPr>
          <p:cNvPr id="8" name="Picture 7">
            <a:extLst>
              <a:ext uri="{C183D7F6-B498-43B3-948B-1728B52AA6E4}">
                <adec:decorative xmlns:adec="http://schemas.microsoft.com/office/drawing/2017/decorative" xmlns=""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6444" y="3897536"/>
            <a:ext cx="1023496" cy="358097"/>
          </a:xfrm>
          <a:prstGeom prst="rect">
            <a:avLst/>
          </a:prstGeom>
        </p:spPr>
      </p:pic>
      <p:sp>
        <p:nvSpPr>
          <p:cNvPr id="9" name="Subtitle 2"/>
          <p:cNvSpPr txBox="1">
            <a:spLocks/>
          </p:cNvSpPr>
          <p:nvPr/>
        </p:nvSpPr>
        <p:spPr>
          <a:xfrm>
            <a:off x="390092" y="4572000"/>
            <a:ext cx="7763308" cy="693573"/>
          </a:xfrm>
          <a:prstGeom prst="rect">
            <a:avLst/>
          </a:prstGeom>
          <a:solidFill>
            <a:srgbClr val="042D3F"/>
          </a:solidFill>
        </p:spPr>
        <p:txBody>
          <a:bodyPr wrap="square" anchor="b"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050" b="1" dirty="0" smtClean="0">
                <a:solidFill>
                  <a:schemeClr val="bg1"/>
                </a:solidFill>
                <a:latin typeface="Arial" panose="020B0604020202020204" pitchFamily="34" charset="0"/>
                <a:cs typeface="Arial" panose="020B0604020202020204" pitchFamily="34" charset="0"/>
              </a:rPr>
              <a:t>© European Union, 2024</a:t>
            </a:r>
          </a:p>
          <a:p>
            <a:pPr marL="0" indent="0">
              <a:buNone/>
            </a:pPr>
            <a:r>
              <a:rPr lang="en-GB" sz="1050" dirty="0" smtClean="0">
                <a:solidFill>
                  <a:schemeClr val="bg1"/>
                </a:solidFill>
                <a:latin typeface="Arial" panose="020B0604020202020204" pitchFamily="34" charset="0"/>
                <a:cs typeface="Arial" panose="020B0604020202020204" pitchFamily="34" charset="0"/>
              </a:rPr>
              <a:t>Unless otherwise noted the reuse of this presentation is authorised under the </a:t>
            </a:r>
            <a:r>
              <a:rPr lang="en-GB" sz="1050" dirty="0" smtClean="0">
                <a:solidFill>
                  <a:schemeClr val="bg1"/>
                </a:solidFill>
                <a:latin typeface="Arial" panose="020B0604020202020204" pitchFamily="34" charset="0"/>
                <a:cs typeface="Arial" panose="020B0604020202020204" pitchFamily="34" charset="0"/>
                <a:hlinkClick r:id="rId8"/>
              </a:rPr>
              <a:t>CC BY 4.0 </a:t>
            </a:r>
            <a:r>
              <a:rPr lang="en-GB" sz="1050" dirty="0" smtClean="0">
                <a:solidFill>
                  <a:schemeClr val="bg1"/>
                </a:solidFill>
                <a:latin typeface="Arial" panose="020B0604020202020204" pitchFamily="34" charset="0"/>
                <a:cs typeface="Arial" panose="020B0604020202020204" pitchFamily="34" charset="0"/>
              </a:rPr>
              <a:t>license. For any use or reproduction of elements that are not owned by the EU, permission may need to be sought directly from the respective right holders.</a:t>
            </a:r>
          </a:p>
        </p:txBody>
      </p:sp>
    </p:spTree>
    <p:extLst>
      <p:ext uri="{BB962C8B-B14F-4D97-AF65-F5344CB8AC3E}">
        <p14:creationId xmlns:p14="http://schemas.microsoft.com/office/powerpoint/2010/main" val="23954981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5305E-C5B9-CAE6-6E5A-E977B96F742D}"/>
              </a:ext>
            </a:extLst>
          </p:cNvPr>
          <p:cNvSpPr>
            <a:spLocks noGrp="1"/>
          </p:cNvSpPr>
          <p:nvPr>
            <p:ph type="title"/>
          </p:nvPr>
        </p:nvSpPr>
        <p:spPr>
          <a:xfrm>
            <a:off x="835427" y="256521"/>
            <a:ext cx="10515600" cy="616165"/>
          </a:xfrm>
        </p:spPr>
        <p:txBody>
          <a:bodyPr/>
          <a:lstStyle/>
          <a:p>
            <a:r>
              <a:rPr lang="it-IT" sz="3200" dirty="0"/>
              <a:t>Health </a:t>
            </a:r>
            <a:r>
              <a:rPr lang="it-IT" sz="3200" dirty="0" smtClean="0"/>
              <a:t>Impact Assessment </a:t>
            </a:r>
            <a:r>
              <a:rPr lang="it-IT" sz="3200" dirty="0"/>
              <a:t>(FASST* approach)</a:t>
            </a:r>
            <a:endParaRPr lang="en-US" sz="3200" dirty="0"/>
          </a:p>
        </p:txBody>
      </p:sp>
      <p:graphicFrame>
        <p:nvGraphicFramePr>
          <p:cNvPr id="17" name="Diagramma 9">
            <a:extLst>
              <a:ext uri="{FF2B5EF4-FFF2-40B4-BE49-F238E27FC236}">
                <a16:creationId xmlns:a16="http://schemas.microsoft.com/office/drawing/2014/main" id="{F6215659-9938-416F-9290-EDDF880EB1D1}"/>
              </a:ext>
            </a:extLst>
          </p:cNvPr>
          <p:cNvGraphicFramePr/>
          <p:nvPr>
            <p:extLst>
              <p:ext uri="{D42A27DB-BD31-4B8C-83A1-F6EECF244321}">
                <p14:modId xmlns:p14="http://schemas.microsoft.com/office/powerpoint/2010/main" val="2057403084"/>
              </p:ext>
            </p:extLst>
          </p:nvPr>
        </p:nvGraphicFramePr>
        <p:xfrm>
          <a:off x="7281625" y="1663129"/>
          <a:ext cx="3788089" cy="43750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8" name="Diagramma 10">
            <a:extLst>
              <a:ext uri="{FF2B5EF4-FFF2-40B4-BE49-F238E27FC236}">
                <a16:creationId xmlns:a16="http://schemas.microsoft.com/office/drawing/2014/main" id="{F6C2F0DB-D7E9-4186-AA7A-E7A199C81A50}"/>
              </a:ext>
            </a:extLst>
          </p:cNvPr>
          <p:cNvGraphicFramePr/>
          <p:nvPr>
            <p:extLst>
              <p:ext uri="{D42A27DB-BD31-4B8C-83A1-F6EECF244321}">
                <p14:modId xmlns:p14="http://schemas.microsoft.com/office/powerpoint/2010/main" val="3718581822"/>
              </p:ext>
            </p:extLst>
          </p:nvPr>
        </p:nvGraphicFramePr>
        <p:xfrm>
          <a:off x="533400" y="1219200"/>
          <a:ext cx="3766112" cy="448066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9" name="Diagramma 11">
            <a:extLst>
              <a:ext uri="{FF2B5EF4-FFF2-40B4-BE49-F238E27FC236}">
                <a16:creationId xmlns:a16="http://schemas.microsoft.com/office/drawing/2014/main" id="{F96CFD89-ACF7-40A7-AFE3-C2C729383969}"/>
              </a:ext>
            </a:extLst>
          </p:cNvPr>
          <p:cNvGraphicFramePr/>
          <p:nvPr>
            <p:extLst>
              <p:ext uri="{D42A27DB-BD31-4B8C-83A1-F6EECF244321}">
                <p14:modId xmlns:p14="http://schemas.microsoft.com/office/powerpoint/2010/main" val="389511197"/>
              </p:ext>
            </p:extLst>
          </p:nvPr>
        </p:nvGraphicFramePr>
        <p:xfrm>
          <a:off x="4113833" y="994772"/>
          <a:ext cx="3000838" cy="236597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20" name="TextBox 19"/>
          <p:cNvSpPr txBox="1"/>
          <p:nvPr/>
        </p:nvSpPr>
        <p:spPr>
          <a:xfrm>
            <a:off x="7053953" y="1311715"/>
            <a:ext cx="4297074" cy="369332"/>
          </a:xfrm>
          <a:prstGeom prst="rect">
            <a:avLst/>
          </a:prstGeom>
          <a:noFill/>
        </p:spPr>
        <p:txBody>
          <a:bodyPr wrap="none" rtlCol="0">
            <a:spAutoFit/>
          </a:bodyPr>
          <a:lstStyle/>
          <a:p>
            <a:pPr defTabSz="914400"/>
            <a:r>
              <a:rPr lang="en-US" dirty="0" smtClean="0">
                <a:solidFill>
                  <a:srgbClr val="034EA2"/>
                </a:solidFill>
                <a:latin typeface="Arial"/>
              </a:rPr>
              <a:t>Two different methods used in this study</a:t>
            </a:r>
            <a:endParaRPr lang="en-US" dirty="0">
              <a:solidFill>
                <a:srgbClr val="034EA2"/>
              </a:solidFill>
              <a:latin typeface="Arial"/>
            </a:endParaRPr>
          </a:p>
        </p:txBody>
      </p:sp>
      <p:cxnSp>
        <p:nvCxnSpPr>
          <p:cNvPr id="21" name="Straight Arrow Connector 20"/>
          <p:cNvCxnSpPr/>
          <p:nvPr/>
        </p:nvCxnSpPr>
        <p:spPr>
          <a:xfrm flipV="1">
            <a:off x="6846548" y="2745510"/>
            <a:ext cx="1261315" cy="1509049"/>
          </a:xfrm>
          <a:prstGeom prst="straightConnector1">
            <a:avLst/>
          </a:prstGeom>
          <a:noFill/>
          <a:ln w="28575" cap="flat" cmpd="sng" algn="ctr">
            <a:solidFill>
              <a:srgbClr val="024B9C"/>
            </a:solidFill>
            <a:prstDash val="solid"/>
            <a:miter lim="800000"/>
            <a:headEnd type="none" w="med" len="med"/>
            <a:tailEnd type="arrow" w="med" len="med"/>
          </a:ln>
          <a:effectLst/>
        </p:spPr>
      </p:cxnSp>
      <p:cxnSp>
        <p:nvCxnSpPr>
          <p:cNvPr id="22" name="Straight Arrow Connector 21"/>
          <p:cNvCxnSpPr/>
          <p:nvPr/>
        </p:nvCxnSpPr>
        <p:spPr>
          <a:xfrm>
            <a:off x="6865199" y="4425211"/>
            <a:ext cx="1242664" cy="4303"/>
          </a:xfrm>
          <a:prstGeom prst="straightConnector1">
            <a:avLst/>
          </a:prstGeom>
          <a:noFill/>
          <a:ln w="28575" cap="flat" cmpd="sng" algn="ctr">
            <a:solidFill>
              <a:srgbClr val="024B9C"/>
            </a:solidFill>
            <a:prstDash val="solid"/>
            <a:miter lim="800000"/>
            <a:headEnd type="none" w="med" len="med"/>
            <a:tailEnd type="arrow" w="med" len="med"/>
          </a:ln>
          <a:effectLst/>
        </p:spPr>
      </p:cxnSp>
      <p:sp>
        <p:nvSpPr>
          <p:cNvPr id="23" name="TextBox 22"/>
          <p:cNvSpPr txBox="1"/>
          <p:nvPr/>
        </p:nvSpPr>
        <p:spPr>
          <a:xfrm>
            <a:off x="10119474" y="4039108"/>
            <a:ext cx="1859907" cy="1384995"/>
          </a:xfrm>
          <a:prstGeom prst="rect">
            <a:avLst/>
          </a:prstGeom>
          <a:noFill/>
        </p:spPr>
        <p:txBody>
          <a:bodyPr wrap="square" rtlCol="0">
            <a:spAutoFit/>
          </a:bodyPr>
          <a:lstStyle/>
          <a:p>
            <a:pPr marL="285750" indent="-285750" defTabSz="914400">
              <a:buFont typeface="Arial" panose="020B0604020202020204" pitchFamily="34" charset="0"/>
              <a:buChar char="•"/>
            </a:pPr>
            <a:r>
              <a:rPr lang="en-US" sz="1400" dirty="0" smtClean="0">
                <a:solidFill>
                  <a:srgbClr val="4D4D4D"/>
                </a:solidFill>
                <a:latin typeface="Arial"/>
              </a:rPr>
              <a:t>PM</a:t>
            </a:r>
            <a:r>
              <a:rPr lang="en-US" sz="1400" baseline="-25000" dirty="0" smtClean="0">
                <a:solidFill>
                  <a:srgbClr val="4D4D4D"/>
                </a:solidFill>
                <a:latin typeface="Arial"/>
              </a:rPr>
              <a:t>2.5 </a:t>
            </a:r>
            <a:r>
              <a:rPr lang="en-US" sz="1400" dirty="0" smtClean="0">
                <a:solidFill>
                  <a:srgbClr val="4D4D4D"/>
                </a:solidFill>
                <a:latin typeface="Arial"/>
              </a:rPr>
              <a:t>six causes of death</a:t>
            </a:r>
          </a:p>
          <a:p>
            <a:pPr marL="285750" indent="-285750" defTabSz="914400">
              <a:buFont typeface="Arial" panose="020B0604020202020204" pitchFamily="34" charset="0"/>
              <a:buChar char="•"/>
            </a:pPr>
            <a:r>
              <a:rPr lang="en-US" sz="1400" dirty="0" smtClean="0">
                <a:solidFill>
                  <a:srgbClr val="4D4D4D"/>
                </a:solidFill>
                <a:latin typeface="Arial"/>
              </a:rPr>
              <a:t>O</a:t>
            </a:r>
            <a:r>
              <a:rPr lang="en-US" sz="1400" baseline="-25000" dirty="0" smtClean="0">
                <a:solidFill>
                  <a:srgbClr val="4D4D4D"/>
                </a:solidFill>
                <a:latin typeface="Arial"/>
              </a:rPr>
              <a:t>3</a:t>
            </a:r>
            <a:r>
              <a:rPr lang="en-US" sz="1400" dirty="0" smtClean="0">
                <a:solidFill>
                  <a:srgbClr val="4D4D4D"/>
                </a:solidFill>
                <a:latin typeface="Arial"/>
              </a:rPr>
              <a:t> one cause</a:t>
            </a:r>
            <a:endParaRPr lang="en-US" sz="1400" baseline="-25000" dirty="0" smtClean="0">
              <a:solidFill>
                <a:srgbClr val="4D4D4D"/>
              </a:solidFill>
              <a:latin typeface="Arial"/>
            </a:endParaRPr>
          </a:p>
          <a:p>
            <a:pPr marL="285750" indent="-285750" defTabSz="914400">
              <a:buFont typeface="Arial" panose="020B0604020202020204" pitchFamily="34" charset="0"/>
              <a:buChar char="•"/>
            </a:pPr>
            <a:r>
              <a:rPr lang="en-US" sz="1400" dirty="0" smtClean="0">
                <a:solidFill>
                  <a:srgbClr val="4D4D4D"/>
                </a:solidFill>
                <a:latin typeface="Arial"/>
              </a:rPr>
              <a:t>Designed to be used globally</a:t>
            </a:r>
          </a:p>
          <a:p>
            <a:pPr defTabSz="914400"/>
            <a:endParaRPr lang="en-US" sz="1400" dirty="0" smtClean="0">
              <a:solidFill>
                <a:srgbClr val="4D4D4D"/>
              </a:solidFill>
              <a:latin typeface="Arial"/>
            </a:endParaRPr>
          </a:p>
        </p:txBody>
      </p:sp>
      <p:sp>
        <p:nvSpPr>
          <p:cNvPr id="24" name="TextBox 23"/>
          <p:cNvSpPr txBox="1"/>
          <p:nvPr/>
        </p:nvSpPr>
        <p:spPr>
          <a:xfrm>
            <a:off x="10210800" y="2032461"/>
            <a:ext cx="1840507" cy="1384995"/>
          </a:xfrm>
          <a:prstGeom prst="rect">
            <a:avLst/>
          </a:prstGeom>
          <a:noFill/>
        </p:spPr>
        <p:txBody>
          <a:bodyPr wrap="square" rtlCol="0">
            <a:spAutoFit/>
          </a:bodyPr>
          <a:lstStyle/>
          <a:p>
            <a:pPr marL="285750" indent="-285750" defTabSz="914400">
              <a:buFont typeface="Arial" panose="020B0604020202020204" pitchFamily="34" charset="0"/>
              <a:buChar char="•"/>
            </a:pPr>
            <a:r>
              <a:rPr lang="en-US" sz="1400" dirty="0" smtClean="0">
                <a:solidFill>
                  <a:srgbClr val="4D4D4D"/>
                </a:solidFill>
                <a:latin typeface="Arial"/>
              </a:rPr>
              <a:t>PM</a:t>
            </a:r>
            <a:r>
              <a:rPr lang="en-US" sz="1400" baseline="-25000" dirty="0" smtClean="0">
                <a:solidFill>
                  <a:srgbClr val="4D4D4D"/>
                </a:solidFill>
                <a:latin typeface="Arial"/>
              </a:rPr>
              <a:t>2.5</a:t>
            </a:r>
            <a:r>
              <a:rPr lang="en-US" sz="1400" dirty="0" smtClean="0">
                <a:solidFill>
                  <a:srgbClr val="4D4D4D"/>
                </a:solidFill>
                <a:latin typeface="Arial"/>
              </a:rPr>
              <a:t>, O</a:t>
            </a:r>
            <a:r>
              <a:rPr lang="en-US" sz="1400" baseline="-25000" dirty="0" smtClean="0">
                <a:solidFill>
                  <a:srgbClr val="4D4D4D"/>
                </a:solidFill>
                <a:latin typeface="Arial"/>
              </a:rPr>
              <a:t>3</a:t>
            </a:r>
            <a:r>
              <a:rPr lang="en-US" sz="1400" dirty="0" smtClean="0">
                <a:solidFill>
                  <a:srgbClr val="4D4D4D"/>
                </a:solidFill>
                <a:latin typeface="Arial"/>
              </a:rPr>
              <a:t>, NO</a:t>
            </a:r>
            <a:r>
              <a:rPr lang="en-US" sz="1400" baseline="-25000" dirty="0" smtClean="0">
                <a:solidFill>
                  <a:srgbClr val="4D4D4D"/>
                </a:solidFill>
                <a:latin typeface="Arial"/>
              </a:rPr>
              <a:t>2</a:t>
            </a:r>
          </a:p>
          <a:p>
            <a:pPr marL="285750" indent="-285750" defTabSz="914400">
              <a:buFont typeface="Arial" panose="020B0604020202020204" pitchFamily="34" charset="0"/>
              <a:buChar char="•"/>
            </a:pPr>
            <a:r>
              <a:rPr lang="en-US" sz="1400" dirty="0" smtClean="0">
                <a:solidFill>
                  <a:srgbClr val="4D4D4D"/>
                </a:solidFill>
                <a:latin typeface="Arial"/>
              </a:rPr>
              <a:t>Mortality and morbidity </a:t>
            </a:r>
          </a:p>
          <a:p>
            <a:pPr marL="285750" indent="-285750" defTabSz="914400">
              <a:buFont typeface="Arial" panose="020B0604020202020204" pitchFamily="34" charset="0"/>
              <a:buChar char="•"/>
            </a:pPr>
            <a:r>
              <a:rPr lang="en-US" sz="1400" dirty="0" smtClean="0">
                <a:solidFill>
                  <a:srgbClr val="4D4D4D"/>
                </a:solidFill>
                <a:latin typeface="Arial"/>
              </a:rPr>
              <a:t>Mainly used in HIC</a:t>
            </a:r>
          </a:p>
          <a:p>
            <a:pPr defTabSz="914400"/>
            <a:endParaRPr lang="en-US" sz="1400" dirty="0">
              <a:solidFill>
                <a:srgbClr val="4D4D4D"/>
              </a:solidFill>
              <a:latin typeface="Arial"/>
            </a:endParaRPr>
          </a:p>
        </p:txBody>
      </p:sp>
      <p:graphicFrame>
        <p:nvGraphicFramePr>
          <p:cNvPr id="25" name="Diagram 24"/>
          <p:cNvGraphicFramePr/>
          <p:nvPr>
            <p:extLst>
              <p:ext uri="{D42A27DB-BD31-4B8C-83A1-F6EECF244321}">
                <p14:modId xmlns:p14="http://schemas.microsoft.com/office/powerpoint/2010/main" val="913716705"/>
              </p:ext>
            </p:extLst>
          </p:nvPr>
        </p:nvGraphicFramePr>
        <p:xfrm>
          <a:off x="3180282" y="4067172"/>
          <a:ext cx="1908935" cy="67614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cxnSp>
        <p:nvCxnSpPr>
          <p:cNvPr id="26" name="Straight Arrow Connector 25"/>
          <p:cNvCxnSpPr/>
          <p:nvPr/>
        </p:nvCxnSpPr>
        <p:spPr>
          <a:xfrm>
            <a:off x="4688055" y="4425211"/>
            <a:ext cx="1902560" cy="4303"/>
          </a:xfrm>
          <a:prstGeom prst="straightConnector1">
            <a:avLst/>
          </a:prstGeom>
          <a:noFill/>
          <a:ln w="28575" cap="flat" cmpd="sng" algn="ctr">
            <a:solidFill>
              <a:srgbClr val="024B9C"/>
            </a:solidFill>
            <a:prstDash val="solid"/>
            <a:miter lim="800000"/>
            <a:headEnd type="none" w="med" len="med"/>
            <a:tailEnd type="arrow" w="med" len="med"/>
          </a:ln>
          <a:effectLst/>
        </p:spPr>
      </p:cxnSp>
      <p:cxnSp>
        <p:nvCxnSpPr>
          <p:cNvPr id="27" name="Straight Arrow Connector 26"/>
          <p:cNvCxnSpPr/>
          <p:nvPr/>
        </p:nvCxnSpPr>
        <p:spPr>
          <a:xfrm>
            <a:off x="5675729" y="3483803"/>
            <a:ext cx="0" cy="831820"/>
          </a:xfrm>
          <a:prstGeom prst="straightConnector1">
            <a:avLst/>
          </a:prstGeom>
          <a:noFill/>
          <a:ln w="28575" cap="flat" cmpd="sng" algn="ctr">
            <a:solidFill>
              <a:srgbClr val="024B9C"/>
            </a:solidFill>
            <a:prstDash val="solid"/>
            <a:miter lim="800000"/>
            <a:headEnd type="none" w="med" len="med"/>
            <a:tailEnd type="arrow" w="med" len="med"/>
          </a:ln>
          <a:effectLst/>
        </p:spPr>
      </p:cxnSp>
      <p:cxnSp>
        <p:nvCxnSpPr>
          <p:cNvPr id="28" name="Straight Arrow Connector 27"/>
          <p:cNvCxnSpPr>
            <a:endCxn id="25" idx="1"/>
          </p:cNvCxnSpPr>
          <p:nvPr/>
        </p:nvCxnSpPr>
        <p:spPr>
          <a:xfrm>
            <a:off x="2282369" y="4375673"/>
            <a:ext cx="897913" cy="29569"/>
          </a:xfrm>
          <a:prstGeom prst="straightConnector1">
            <a:avLst/>
          </a:prstGeom>
          <a:noFill/>
          <a:ln w="28575" cap="flat" cmpd="sng" algn="ctr">
            <a:solidFill>
              <a:srgbClr val="024B9C"/>
            </a:solidFill>
            <a:prstDash val="solid"/>
            <a:miter lim="800000"/>
            <a:headEnd type="none" w="med" len="med"/>
            <a:tailEnd type="arrow" w="med" len="med"/>
          </a:ln>
          <a:effectLst/>
        </p:spPr>
      </p:cxnSp>
      <p:cxnSp>
        <p:nvCxnSpPr>
          <p:cNvPr id="29" name="Straight Arrow Connector 28"/>
          <p:cNvCxnSpPr/>
          <p:nvPr/>
        </p:nvCxnSpPr>
        <p:spPr>
          <a:xfrm>
            <a:off x="2671886" y="1683921"/>
            <a:ext cx="571483" cy="2290708"/>
          </a:xfrm>
          <a:prstGeom prst="straightConnector1">
            <a:avLst/>
          </a:prstGeom>
          <a:noFill/>
          <a:ln w="28575" cap="flat" cmpd="sng" algn="ctr">
            <a:solidFill>
              <a:srgbClr val="024B9C"/>
            </a:solidFill>
            <a:prstDash val="solid"/>
            <a:miter lim="800000"/>
            <a:headEnd type="none" w="med" len="med"/>
            <a:tailEnd type="arrow" w="med" len="med"/>
          </a:ln>
          <a:effectLst/>
        </p:spPr>
      </p:cxnSp>
      <p:cxnSp>
        <p:nvCxnSpPr>
          <p:cNvPr id="31" name="Straight Arrow Connector 30"/>
          <p:cNvCxnSpPr/>
          <p:nvPr/>
        </p:nvCxnSpPr>
        <p:spPr>
          <a:xfrm>
            <a:off x="2125983" y="1683921"/>
            <a:ext cx="564349" cy="2562"/>
          </a:xfrm>
          <a:prstGeom prst="straightConnector1">
            <a:avLst/>
          </a:prstGeom>
          <a:noFill/>
          <a:ln w="28575" cap="flat" cmpd="sng" algn="ctr">
            <a:solidFill>
              <a:srgbClr val="024B9C"/>
            </a:solidFill>
            <a:prstDash val="solid"/>
            <a:miter lim="800000"/>
            <a:headEnd type="none" w="med" len="med"/>
            <a:tailEnd type="none" w="med" len="med"/>
          </a:ln>
          <a:effectLst/>
        </p:spPr>
      </p:cxnSp>
      <p:sp>
        <p:nvSpPr>
          <p:cNvPr id="32" name="Rectangle 31"/>
          <p:cNvSpPr/>
          <p:nvPr/>
        </p:nvSpPr>
        <p:spPr>
          <a:xfrm>
            <a:off x="1292043" y="5899787"/>
            <a:ext cx="8922507" cy="369332"/>
          </a:xfrm>
          <a:prstGeom prst="rect">
            <a:avLst/>
          </a:prstGeom>
        </p:spPr>
        <p:txBody>
          <a:bodyPr wrap="none">
            <a:spAutoFit/>
          </a:bodyPr>
          <a:lstStyle/>
          <a:p>
            <a:pPr defTabSz="914400"/>
            <a:r>
              <a:rPr lang="it-IT" dirty="0" smtClean="0">
                <a:solidFill>
                  <a:srgbClr val="4D4D4D"/>
                </a:solidFill>
                <a:latin typeface="Arial"/>
              </a:rPr>
              <a:t>* FASST is the JRC FAst Scenario Screening Tool </a:t>
            </a:r>
            <a:r>
              <a:rPr lang="it-IT" dirty="0">
                <a:solidFill>
                  <a:srgbClr val="4D4D4D"/>
                </a:solidFill>
                <a:latin typeface="Arial"/>
              </a:rPr>
              <a:t>(https://</a:t>
            </a:r>
            <a:r>
              <a:rPr lang="it-IT" dirty="0" smtClean="0">
                <a:solidFill>
                  <a:srgbClr val="4D4D4D"/>
                </a:solidFill>
                <a:latin typeface="Arial"/>
              </a:rPr>
              <a:t>tm5-fasst.jrc.ec.europa.eu)</a:t>
            </a:r>
            <a:endParaRPr lang="en-US" dirty="0">
              <a:solidFill>
                <a:srgbClr val="4D4D4D"/>
              </a:solidFill>
              <a:latin typeface="Arial"/>
            </a:endParaRPr>
          </a:p>
        </p:txBody>
      </p:sp>
      <p:sp>
        <p:nvSpPr>
          <p:cNvPr id="3" name="TextBox 2"/>
          <p:cNvSpPr txBox="1"/>
          <p:nvPr/>
        </p:nvSpPr>
        <p:spPr>
          <a:xfrm>
            <a:off x="2184543" y="5411583"/>
            <a:ext cx="3454792" cy="276999"/>
          </a:xfrm>
          <a:prstGeom prst="rect">
            <a:avLst/>
          </a:prstGeom>
          <a:noFill/>
        </p:spPr>
        <p:txBody>
          <a:bodyPr wrap="none" rtlCol="0">
            <a:spAutoFit/>
          </a:bodyPr>
          <a:lstStyle/>
          <a:p>
            <a:r>
              <a:rPr lang="en-US" sz="1200" i="1" dirty="0" err="1" smtClean="0">
                <a:latin typeface="Arial" panose="020B0604020202020204" pitchFamily="34" charset="0"/>
                <a:cs typeface="Arial" panose="020B0604020202020204" pitchFamily="34" charset="0"/>
              </a:rPr>
              <a:t>IHME:Institute</a:t>
            </a:r>
            <a:r>
              <a:rPr lang="en-US" sz="1200" i="1" dirty="0" smtClean="0">
                <a:latin typeface="Arial" panose="020B0604020202020204" pitchFamily="34" charset="0"/>
                <a:cs typeface="Arial" panose="020B0604020202020204" pitchFamily="34" charset="0"/>
              </a:rPr>
              <a:t> for Health Metrics and Evaluation</a:t>
            </a:r>
            <a:endParaRPr lang="en-US" sz="12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21543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5305E-C5B9-CAE6-6E5A-E977B96F742D}"/>
              </a:ext>
            </a:extLst>
          </p:cNvPr>
          <p:cNvSpPr>
            <a:spLocks noGrp="1"/>
          </p:cNvSpPr>
          <p:nvPr>
            <p:ph type="title"/>
          </p:nvPr>
        </p:nvSpPr>
        <p:spPr>
          <a:xfrm>
            <a:off x="835427" y="256521"/>
            <a:ext cx="10515600" cy="616165"/>
          </a:xfrm>
        </p:spPr>
        <p:txBody>
          <a:bodyPr/>
          <a:lstStyle/>
          <a:p>
            <a:r>
              <a:rPr lang="it-IT" sz="3200" dirty="0"/>
              <a:t>Mortality and costs attributable to PM</a:t>
            </a:r>
            <a:r>
              <a:rPr lang="it-IT" sz="3200" baseline="-25000" dirty="0"/>
              <a:t>2.5</a:t>
            </a:r>
            <a:endParaRPr lang="en-US" sz="3200" dirty="0"/>
          </a:p>
        </p:txBody>
      </p:sp>
      <p:pic>
        <p:nvPicPr>
          <p:cNvPr id="3" name="Picture 2"/>
          <p:cNvPicPr>
            <a:picLocks noChangeAspect="1"/>
          </p:cNvPicPr>
          <p:nvPr/>
        </p:nvPicPr>
        <p:blipFill>
          <a:blip r:embed="rId2"/>
          <a:stretch>
            <a:fillRect/>
          </a:stretch>
        </p:blipFill>
        <p:spPr>
          <a:xfrm>
            <a:off x="228600" y="1143000"/>
            <a:ext cx="9022162" cy="4346812"/>
          </a:xfrm>
          <a:prstGeom prst="rect">
            <a:avLst/>
          </a:prstGeom>
        </p:spPr>
      </p:pic>
      <p:sp>
        <p:nvSpPr>
          <p:cNvPr id="4" name="Rectangle 3"/>
          <p:cNvSpPr/>
          <p:nvPr/>
        </p:nvSpPr>
        <p:spPr>
          <a:xfrm>
            <a:off x="9372600" y="2438400"/>
            <a:ext cx="2743200" cy="2631490"/>
          </a:xfrm>
          <a:prstGeom prst="rect">
            <a:avLst/>
          </a:prstGeom>
        </p:spPr>
        <p:txBody>
          <a:bodyPr wrap="square">
            <a:spAutoFit/>
          </a:bodyPr>
          <a:lstStyle/>
          <a:p>
            <a:pPr marL="285750" indent="-285750">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COPD: Chronic obstructive pulmonary </a:t>
            </a:r>
            <a:r>
              <a:rPr lang="en-US" sz="1400" dirty="0" smtClean="0">
                <a:latin typeface="Arial" panose="020B0604020202020204" pitchFamily="34" charset="0"/>
                <a:cs typeface="Arial" panose="020B0604020202020204" pitchFamily="34" charset="0"/>
              </a:rPr>
              <a:t>disease,</a:t>
            </a:r>
            <a:endParaRPr lang="en-US" sz="1400"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DMT2: Diabetes mellitus type 2, </a:t>
            </a:r>
          </a:p>
          <a:p>
            <a:pPr marL="285750" indent="-285750">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IHD: Ischemic heart disease</a:t>
            </a:r>
          </a:p>
          <a:p>
            <a:pPr marL="285750" indent="-285750">
              <a:spcAft>
                <a:spcPts val="600"/>
              </a:spcAft>
              <a:buFont typeface="Arial" panose="020B0604020202020204" pitchFamily="34" charset="0"/>
              <a:buChar char="•"/>
            </a:pPr>
            <a:r>
              <a:rPr lang="en-US" sz="1400" dirty="0" smtClean="0">
                <a:latin typeface="Arial" panose="020B0604020202020204" pitchFamily="34" charset="0"/>
                <a:cs typeface="Arial" panose="020B0604020202020204" pitchFamily="34" charset="0"/>
              </a:rPr>
              <a:t>LRI: Low respiratory infections, </a:t>
            </a:r>
          </a:p>
          <a:p>
            <a:pPr marL="285750" indent="-285750">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 Stroke,</a:t>
            </a:r>
          </a:p>
          <a:p>
            <a:pPr marL="285750" indent="-285750">
              <a:spcAft>
                <a:spcPts val="600"/>
              </a:spcAft>
              <a:buFont typeface="Arial" panose="020B0604020202020204" pitchFamily="34" charset="0"/>
              <a:buChar char="•"/>
            </a:pPr>
            <a:r>
              <a:rPr lang="en-US" sz="1400" dirty="0" smtClean="0">
                <a:latin typeface="Arial" panose="020B0604020202020204" pitchFamily="34" charset="0"/>
                <a:cs typeface="Arial" panose="020B0604020202020204" pitchFamily="34" charset="0"/>
              </a:rPr>
              <a:t>LC: Tracheal, </a:t>
            </a:r>
            <a:r>
              <a:rPr lang="en-US" sz="1400" dirty="0">
                <a:latin typeface="Arial" panose="020B0604020202020204" pitchFamily="34" charset="0"/>
                <a:cs typeface="Arial" panose="020B0604020202020204" pitchFamily="34" charset="0"/>
              </a:rPr>
              <a:t>bronchus and lung </a:t>
            </a:r>
            <a:r>
              <a:rPr lang="en-US" sz="1400" dirty="0" smtClean="0">
                <a:latin typeface="Arial" panose="020B0604020202020204" pitchFamily="34" charset="0"/>
                <a:cs typeface="Arial" panose="020B0604020202020204" pitchFamily="34" charset="0"/>
              </a:rPr>
              <a:t>cancer</a:t>
            </a:r>
          </a:p>
        </p:txBody>
      </p:sp>
    </p:spTree>
    <p:extLst>
      <p:ext uri="{BB962C8B-B14F-4D97-AF65-F5344CB8AC3E}">
        <p14:creationId xmlns:p14="http://schemas.microsoft.com/office/powerpoint/2010/main" val="11146429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1730014" y="552065"/>
            <a:ext cx="8954029" cy="5856994"/>
            <a:chOff x="1730014" y="552065"/>
            <a:chExt cx="8954029" cy="5856994"/>
          </a:xfrm>
        </p:grpSpPr>
        <p:pic>
          <p:nvPicPr>
            <p:cNvPr id="25" name="Picture 24"/>
            <p:cNvPicPr>
              <a:picLocks noChangeAspect="1"/>
            </p:cNvPicPr>
            <p:nvPr/>
          </p:nvPicPr>
          <p:blipFill rotWithShape="1">
            <a:blip r:embed="rId2"/>
            <a:srcRect r="2593" b="12021"/>
            <a:stretch/>
          </p:blipFill>
          <p:spPr>
            <a:xfrm>
              <a:off x="4039916" y="1837392"/>
              <a:ext cx="6636794" cy="4535128"/>
            </a:xfrm>
            <a:prstGeom prst="rect">
              <a:avLst/>
            </a:prstGeom>
          </p:spPr>
        </p:pic>
        <p:pic>
          <p:nvPicPr>
            <p:cNvPr id="2" name="Picture 1"/>
            <p:cNvPicPr>
              <a:picLocks noChangeAspect="1"/>
            </p:cNvPicPr>
            <p:nvPr/>
          </p:nvPicPr>
          <p:blipFill rotWithShape="1">
            <a:blip r:embed="rId3"/>
            <a:srcRect l="2692" b="2603"/>
            <a:stretch/>
          </p:blipFill>
          <p:spPr>
            <a:xfrm>
              <a:off x="3997235" y="655094"/>
              <a:ext cx="6686808" cy="5174206"/>
            </a:xfrm>
            <a:prstGeom prst="rect">
              <a:avLst/>
            </a:prstGeom>
          </p:spPr>
        </p:pic>
        <p:sp>
          <p:nvSpPr>
            <p:cNvPr id="3" name="Freeform 2"/>
            <p:cNvSpPr/>
            <p:nvPr/>
          </p:nvSpPr>
          <p:spPr>
            <a:xfrm>
              <a:off x="7728167" y="3539855"/>
              <a:ext cx="345252" cy="314123"/>
            </a:xfrm>
            <a:custGeom>
              <a:avLst/>
              <a:gdLst>
                <a:gd name="connsiteX0" fmla="*/ 0 w 687753"/>
                <a:gd name="connsiteY0" fmla="*/ 0 h 593969"/>
                <a:gd name="connsiteX1" fmla="*/ 140676 w 687753"/>
                <a:gd name="connsiteY1" fmla="*/ 101600 h 593969"/>
                <a:gd name="connsiteX2" fmla="*/ 336061 w 687753"/>
                <a:gd name="connsiteY2" fmla="*/ 214923 h 593969"/>
                <a:gd name="connsiteX3" fmla="*/ 480646 w 687753"/>
                <a:gd name="connsiteY3" fmla="*/ 406400 h 593969"/>
                <a:gd name="connsiteX4" fmla="*/ 687753 w 687753"/>
                <a:gd name="connsiteY4" fmla="*/ 566615 h 593969"/>
                <a:gd name="connsiteX5" fmla="*/ 672123 w 687753"/>
                <a:gd name="connsiteY5" fmla="*/ 578338 h 593969"/>
                <a:gd name="connsiteX6" fmla="*/ 433753 w 687753"/>
                <a:gd name="connsiteY6" fmla="*/ 554892 h 593969"/>
                <a:gd name="connsiteX7" fmla="*/ 339969 w 687753"/>
                <a:gd name="connsiteY7" fmla="*/ 550984 h 593969"/>
                <a:gd name="connsiteX8" fmla="*/ 105507 w 687753"/>
                <a:gd name="connsiteY8" fmla="*/ 593969 h 593969"/>
                <a:gd name="connsiteX9" fmla="*/ 11723 w 687753"/>
                <a:gd name="connsiteY9" fmla="*/ 511907 h 593969"/>
                <a:gd name="connsiteX10" fmla="*/ 0 w 687753"/>
                <a:gd name="connsiteY10" fmla="*/ 425938 h 593969"/>
                <a:gd name="connsiteX11" fmla="*/ 11723 w 687753"/>
                <a:gd name="connsiteY11" fmla="*/ 211015 h 593969"/>
                <a:gd name="connsiteX12" fmla="*/ 0 w 687753"/>
                <a:gd name="connsiteY12" fmla="*/ 0 h 59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7753" h="593969">
                  <a:moveTo>
                    <a:pt x="0" y="0"/>
                  </a:moveTo>
                  <a:lnTo>
                    <a:pt x="140676" y="101600"/>
                  </a:lnTo>
                  <a:lnTo>
                    <a:pt x="336061" y="214923"/>
                  </a:lnTo>
                  <a:lnTo>
                    <a:pt x="480646" y="406400"/>
                  </a:lnTo>
                  <a:lnTo>
                    <a:pt x="687753" y="566615"/>
                  </a:lnTo>
                  <a:lnTo>
                    <a:pt x="672123" y="578338"/>
                  </a:lnTo>
                  <a:lnTo>
                    <a:pt x="433753" y="554892"/>
                  </a:lnTo>
                  <a:lnTo>
                    <a:pt x="339969" y="550984"/>
                  </a:lnTo>
                  <a:lnTo>
                    <a:pt x="105507" y="593969"/>
                  </a:lnTo>
                  <a:lnTo>
                    <a:pt x="11723" y="511907"/>
                  </a:lnTo>
                  <a:lnTo>
                    <a:pt x="0" y="425938"/>
                  </a:lnTo>
                  <a:lnTo>
                    <a:pt x="11723" y="211015"/>
                  </a:lnTo>
                  <a:lnTo>
                    <a:pt x="0" y="0"/>
                  </a:lnTo>
                  <a:close/>
                </a:path>
              </a:pathLst>
            </a:custGeom>
            <a:solidFill>
              <a:srgbClr val="F907B4">
                <a:alpha val="30196"/>
              </a:srgbClr>
            </a:solidFill>
            <a:ln w="28575">
              <a:solidFill>
                <a:srgbClr val="F907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Freeform 4"/>
            <p:cNvSpPr/>
            <p:nvPr/>
          </p:nvSpPr>
          <p:spPr>
            <a:xfrm>
              <a:off x="7512788" y="3052984"/>
              <a:ext cx="494860" cy="508521"/>
            </a:xfrm>
            <a:custGeom>
              <a:avLst/>
              <a:gdLst>
                <a:gd name="connsiteX0" fmla="*/ 422031 w 824523"/>
                <a:gd name="connsiteY0" fmla="*/ 765908 h 765908"/>
                <a:gd name="connsiteX1" fmla="*/ 550985 w 824523"/>
                <a:gd name="connsiteY1" fmla="*/ 644769 h 765908"/>
                <a:gd name="connsiteX2" fmla="*/ 707292 w 824523"/>
                <a:gd name="connsiteY2" fmla="*/ 535354 h 765908"/>
                <a:gd name="connsiteX3" fmla="*/ 711200 w 824523"/>
                <a:gd name="connsiteY3" fmla="*/ 375138 h 765908"/>
                <a:gd name="connsiteX4" fmla="*/ 750277 w 824523"/>
                <a:gd name="connsiteY4" fmla="*/ 382954 h 765908"/>
                <a:gd name="connsiteX5" fmla="*/ 801077 w 824523"/>
                <a:gd name="connsiteY5" fmla="*/ 199292 h 765908"/>
                <a:gd name="connsiteX6" fmla="*/ 785446 w 824523"/>
                <a:gd name="connsiteY6" fmla="*/ 183661 h 765908"/>
                <a:gd name="connsiteX7" fmla="*/ 824523 w 824523"/>
                <a:gd name="connsiteY7" fmla="*/ 121138 h 765908"/>
                <a:gd name="connsiteX8" fmla="*/ 804985 w 824523"/>
                <a:gd name="connsiteY8" fmla="*/ 97692 h 765908"/>
                <a:gd name="connsiteX9" fmla="*/ 765908 w 824523"/>
                <a:gd name="connsiteY9" fmla="*/ 85969 h 765908"/>
                <a:gd name="connsiteX10" fmla="*/ 496277 w 824523"/>
                <a:gd name="connsiteY10" fmla="*/ 15631 h 765908"/>
                <a:gd name="connsiteX11" fmla="*/ 355600 w 824523"/>
                <a:gd name="connsiteY11" fmla="*/ 7815 h 765908"/>
                <a:gd name="connsiteX12" fmla="*/ 183661 w 824523"/>
                <a:gd name="connsiteY12" fmla="*/ 0 h 765908"/>
                <a:gd name="connsiteX13" fmla="*/ 89877 w 824523"/>
                <a:gd name="connsiteY13" fmla="*/ 27354 h 765908"/>
                <a:gd name="connsiteX14" fmla="*/ 46892 w 824523"/>
                <a:gd name="connsiteY14" fmla="*/ 74246 h 765908"/>
                <a:gd name="connsiteX15" fmla="*/ 19538 w 824523"/>
                <a:gd name="connsiteY15" fmla="*/ 128954 h 765908"/>
                <a:gd name="connsiteX16" fmla="*/ 0 w 824523"/>
                <a:gd name="connsiteY16" fmla="*/ 175846 h 765908"/>
                <a:gd name="connsiteX17" fmla="*/ 3908 w 824523"/>
                <a:gd name="connsiteY17" fmla="*/ 277446 h 765908"/>
                <a:gd name="connsiteX18" fmla="*/ 39077 w 824523"/>
                <a:gd name="connsiteY18" fmla="*/ 343877 h 765908"/>
                <a:gd name="connsiteX19" fmla="*/ 89877 w 824523"/>
                <a:gd name="connsiteY19" fmla="*/ 402492 h 765908"/>
                <a:gd name="connsiteX20" fmla="*/ 136769 w 824523"/>
                <a:gd name="connsiteY20" fmla="*/ 500185 h 765908"/>
                <a:gd name="connsiteX21" fmla="*/ 211015 w 824523"/>
                <a:gd name="connsiteY21" fmla="*/ 550985 h 765908"/>
                <a:gd name="connsiteX22" fmla="*/ 339969 w 824523"/>
                <a:gd name="connsiteY22" fmla="*/ 558800 h 765908"/>
                <a:gd name="connsiteX23" fmla="*/ 332154 w 824523"/>
                <a:gd name="connsiteY23" fmla="*/ 629138 h 765908"/>
                <a:gd name="connsiteX24" fmla="*/ 359508 w 824523"/>
                <a:gd name="connsiteY24" fmla="*/ 719015 h 765908"/>
                <a:gd name="connsiteX25" fmla="*/ 422031 w 824523"/>
                <a:gd name="connsiteY25" fmla="*/ 765908 h 76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24523" h="765908">
                  <a:moveTo>
                    <a:pt x="422031" y="765908"/>
                  </a:moveTo>
                  <a:lnTo>
                    <a:pt x="550985" y="644769"/>
                  </a:lnTo>
                  <a:lnTo>
                    <a:pt x="707292" y="535354"/>
                  </a:lnTo>
                  <a:cubicBezTo>
                    <a:pt x="708595" y="481949"/>
                    <a:pt x="709897" y="428543"/>
                    <a:pt x="711200" y="375138"/>
                  </a:cubicBezTo>
                  <a:lnTo>
                    <a:pt x="750277" y="382954"/>
                  </a:lnTo>
                  <a:lnTo>
                    <a:pt x="801077" y="199292"/>
                  </a:lnTo>
                  <a:lnTo>
                    <a:pt x="785446" y="183661"/>
                  </a:lnTo>
                  <a:lnTo>
                    <a:pt x="824523" y="121138"/>
                  </a:lnTo>
                  <a:lnTo>
                    <a:pt x="804985" y="97692"/>
                  </a:lnTo>
                  <a:lnTo>
                    <a:pt x="765908" y="85969"/>
                  </a:lnTo>
                  <a:lnTo>
                    <a:pt x="496277" y="15631"/>
                  </a:lnTo>
                  <a:lnTo>
                    <a:pt x="355600" y="7815"/>
                  </a:lnTo>
                  <a:lnTo>
                    <a:pt x="183661" y="0"/>
                  </a:lnTo>
                  <a:lnTo>
                    <a:pt x="89877" y="27354"/>
                  </a:lnTo>
                  <a:lnTo>
                    <a:pt x="46892" y="74246"/>
                  </a:lnTo>
                  <a:lnTo>
                    <a:pt x="19538" y="128954"/>
                  </a:lnTo>
                  <a:lnTo>
                    <a:pt x="0" y="175846"/>
                  </a:lnTo>
                  <a:lnTo>
                    <a:pt x="3908" y="277446"/>
                  </a:lnTo>
                  <a:lnTo>
                    <a:pt x="39077" y="343877"/>
                  </a:lnTo>
                  <a:lnTo>
                    <a:pt x="89877" y="402492"/>
                  </a:lnTo>
                  <a:lnTo>
                    <a:pt x="136769" y="500185"/>
                  </a:lnTo>
                  <a:lnTo>
                    <a:pt x="211015" y="550985"/>
                  </a:lnTo>
                  <a:lnTo>
                    <a:pt x="339969" y="558800"/>
                  </a:lnTo>
                  <a:lnTo>
                    <a:pt x="332154" y="629138"/>
                  </a:lnTo>
                  <a:lnTo>
                    <a:pt x="359508" y="719015"/>
                  </a:lnTo>
                  <a:lnTo>
                    <a:pt x="422031" y="765908"/>
                  </a:lnTo>
                  <a:close/>
                </a:path>
              </a:pathLst>
            </a:custGeom>
            <a:solidFill>
              <a:srgbClr val="9DC4E7">
                <a:alpha val="49804"/>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Teardrop 5"/>
            <p:cNvSpPr>
              <a:spLocks noChangeAspect="1"/>
            </p:cNvSpPr>
            <p:nvPr/>
          </p:nvSpPr>
          <p:spPr>
            <a:xfrm rot="8822752">
              <a:off x="7760513" y="3518865"/>
              <a:ext cx="190916" cy="175393"/>
            </a:xfrm>
            <a:prstGeom prst="teardrop">
              <a:avLst>
                <a:gd name="adj" fmla="val 156228"/>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Teardrop 6"/>
            <p:cNvSpPr>
              <a:spLocks noChangeAspect="1"/>
            </p:cNvSpPr>
            <p:nvPr/>
          </p:nvSpPr>
          <p:spPr>
            <a:xfrm rot="8822752">
              <a:off x="7536956" y="2969318"/>
              <a:ext cx="190916" cy="175393"/>
            </a:xfrm>
            <a:prstGeom prst="teardrop">
              <a:avLst>
                <a:gd name="adj" fmla="val 156228"/>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9" name="Straight Connector 8"/>
            <p:cNvCxnSpPr/>
            <p:nvPr/>
          </p:nvCxnSpPr>
          <p:spPr>
            <a:xfrm>
              <a:off x="1730014" y="1193123"/>
              <a:ext cx="307818" cy="9053"/>
            </a:xfrm>
            <a:prstGeom prst="line">
              <a:avLst/>
            </a:prstGeom>
            <a:ln w="28575">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730014" y="736731"/>
              <a:ext cx="307818" cy="9053"/>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064342" y="552065"/>
              <a:ext cx="1010277" cy="369332"/>
            </a:xfrm>
            <a:prstGeom prst="rect">
              <a:avLst/>
            </a:prstGeom>
            <a:noFill/>
          </p:spPr>
          <p:txBody>
            <a:bodyPr wrap="none" rtlCol="0">
              <a:spAutoFit/>
            </a:bodyPr>
            <a:lstStyle/>
            <a:p>
              <a:r>
                <a:rPr lang="en-US" dirty="0" smtClean="0"/>
                <a:t>Belgrade</a:t>
              </a:r>
              <a:endParaRPr lang="en-IE" dirty="0"/>
            </a:p>
          </p:txBody>
        </p:sp>
        <p:sp>
          <p:nvSpPr>
            <p:cNvPr id="12" name="TextBox 11"/>
            <p:cNvSpPr txBox="1"/>
            <p:nvPr/>
          </p:nvSpPr>
          <p:spPr>
            <a:xfrm>
              <a:off x="2064342" y="977513"/>
              <a:ext cx="1443665" cy="369332"/>
            </a:xfrm>
            <a:prstGeom prst="rect">
              <a:avLst/>
            </a:prstGeom>
            <a:noFill/>
          </p:spPr>
          <p:txBody>
            <a:bodyPr wrap="none" rtlCol="0">
              <a:spAutoFit/>
            </a:bodyPr>
            <a:lstStyle/>
            <a:p>
              <a:r>
                <a:rPr lang="en-US" dirty="0" smtClean="0"/>
                <a:t>Novi Beograd</a:t>
              </a:r>
              <a:endParaRPr lang="en-IE" dirty="0"/>
            </a:p>
          </p:txBody>
        </p:sp>
        <p:sp>
          <p:nvSpPr>
            <p:cNvPr id="13" name="Teardrop 12"/>
            <p:cNvSpPr>
              <a:spLocks noChangeAspect="1"/>
            </p:cNvSpPr>
            <p:nvPr/>
          </p:nvSpPr>
          <p:spPr>
            <a:xfrm rot="8822752">
              <a:off x="1762359" y="2664268"/>
              <a:ext cx="190916" cy="175393"/>
            </a:xfrm>
            <a:prstGeom prst="teardrop">
              <a:avLst>
                <a:gd name="adj" fmla="val 156228"/>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Rectangle 13"/>
            <p:cNvSpPr/>
            <p:nvPr/>
          </p:nvSpPr>
          <p:spPr>
            <a:xfrm>
              <a:off x="2064342" y="2554312"/>
              <a:ext cx="1238801" cy="646331"/>
            </a:xfrm>
            <a:prstGeom prst="rect">
              <a:avLst/>
            </a:prstGeom>
          </p:spPr>
          <p:txBody>
            <a:bodyPr wrap="none">
              <a:spAutoFit/>
            </a:bodyPr>
            <a:lstStyle/>
            <a:p>
              <a:r>
                <a:rPr lang="en-US" dirty="0" smtClean="0"/>
                <a:t>Monitoring</a:t>
              </a:r>
            </a:p>
            <a:p>
              <a:r>
                <a:rPr lang="en-US" dirty="0" smtClean="0"/>
                <a:t>stations</a:t>
              </a:r>
              <a:endParaRPr lang="en-IE" dirty="0"/>
            </a:p>
          </p:txBody>
        </p:sp>
        <p:cxnSp>
          <p:nvCxnSpPr>
            <p:cNvPr id="15" name="Straight Connector 14"/>
            <p:cNvCxnSpPr/>
            <p:nvPr/>
          </p:nvCxnSpPr>
          <p:spPr>
            <a:xfrm>
              <a:off x="1730014" y="1667898"/>
              <a:ext cx="307818" cy="905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064342" y="1452288"/>
              <a:ext cx="1114857" cy="369332"/>
            </a:xfrm>
            <a:prstGeom prst="rect">
              <a:avLst/>
            </a:prstGeom>
            <a:noFill/>
          </p:spPr>
          <p:txBody>
            <a:bodyPr wrap="none" rtlCol="0">
              <a:spAutoFit/>
            </a:bodyPr>
            <a:lstStyle/>
            <a:p>
              <a:r>
                <a:rPr lang="en-US" dirty="0" err="1" smtClean="0"/>
                <a:t>Stari</a:t>
              </a:r>
              <a:r>
                <a:rPr lang="en-US" dirty="0" smtClean="0"/>
                <a:t> </a:t>
              </a:r>
              <a:r>
                <a:rPr lang="en-US" dirty="0"/>
                <a:t>Grad</a:t>
              </a:r>
              <a:endParaRPr lang="en-IE" dirty="0"/>
            </a:p>
          </p:txBody>
        </p:sp>
        <p:cxnSp>
          <p:nvCxnSpPr>
            <p:cNvPr id="17" name="Straight Connector 16"/>
            <p:cNvCxnSpPr/>
            <p:nvPr/>
          </p:nvCxnSpPr>
          <p:spPr>
            <a:xfrm>
              <a:off x="1730014" y="2222330"/>
              <a:ext cx="307818" cy="9053"/>
            </a:xfrm>
            <a:prstGeom prst="line">
              <a:avLst/>
            </a:prstGeom>
            <a:ln w="28575">
              <a:solidFill>
                <a:srgbClr val="F907B4"/>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064342" y="2006720"/>
              <a:ext cx="783099" cy="369332"/>
            </a:xfrm>
            <a:prstGeom prst="rect">
              <a:avLst/>
            </a:prstGeom>
            <a:noFill/>
          </p:spPr>
          <p:txBody>
            <a:bodyPr wrap="none" rtlCol="0">
              <a:spAutoFit/>
            </a:bodyPr>
            <a:lstStyle/>
            <a:p>
              <a:r>
                <a:rPr lang="en-US" dirty="0" err="1" smtClean="0"/>
                <a:t>Vračar</a:t>
              </a:r>
              <a:endParaRPr lang="en-IE" dirty="0"/>
            </a:p>
          </p:txBody>
        </p:sp>
        <p:sp>
          <p:nvSpPr>
            <p:cNvPr id="20" name="Rectangle 19"/>
            <p:cNvSpPr/>
            <p:nvPr/>
          </p:nvSpPr>
          <p:spPr>
            <a:xfrm>
              <a:off x="8495686" y="6132060"/>
              <a:ext cx="2188356" cy="276999"/>
            </a:xfrm>
            <a:prstGeom prst="rect">
              <a:avLst/>
            </a:prstGeom>
            <a:solidFill>
              <a:schemeClr val="bg1"/>
            </a:solidFill>
          </p:spPr>
          <p:txBody>
            <a:bodyPr wrap="none">
              <a:spAutoFit/>
            </a:bodyPr>
            <a:lstStyle/>
            <a:p>
              <a:r>
                <a:rPr lang="en-IE" sz="1200" dirty="0"/>
                <a:t>© </a:t>
              </a:r>
              <a:r>
                <a:rPr lang="en-IE" sz="1200" dirty="0" err="1">
                  <a:hlinkClick r:id="rId4"/>
                </a:rPr>
                <a:t>OpenStreetMap</a:t>
              </a:r>
              <a:r>
                <a:rPr lang="en-IE" sz="1200" dirty="0">
                  <a:hlinkClick r:id="rId4"/>
                </a:rPr>
                <a:t> contributors</a:t>
              </a:r>
              <a:r>
                <a:rPr lang="en-IE" sz="1200" dirty="0"/>
                <a:t> </a:t>
              </a:r>
            </a:p>
          </p:txBody>
        </p:sp>
        <p:sp>
          <p:nvSpPr>
            <p:cNvPr id="21" name="Freeform 20"/>
            <p:cNvSpPr/>
            <p:nvPr/>
          </p:nvSpPr>
          <p:spPr>
            <a:xfrm>
              <a:off x="4012442" y="655093"/>
              <a:ext cx="6250674" cy="5418161"/>
            </a:xfrm>
            <a:custGeom>
              <a:avLst/>
              <a:gdLst>
                <a:gd name="connsiteX0" fmla="*/ 1207827 w 6121021"/>
                <a:gd name="connsiteY0" fmla="*/ 0 h 5418161"/>
                <a:gd name="connsiteX1" fmla="*/ 1207827 w 6121021"/>
                <a:gd name="connsiteY1" fmla="*/ 0 h 5418161"/>
                <a:gd name="connsiteX2" fmla="*/ 1269242 w 6121021"/>
                <a:gd name="connsiteY2" fmla="*/ 81886 h 5418161"/>
                <a:gd name="connsiteX3" fmla="*/ 1562668 w 6121021"/>
                <a:gd name="connsiteY3" fmla="*/ 361665 h 5418161"/>
                <a:gd name="connsiteX4" fmla="*/ 2088107 w 6121021"/>
                <a:gd name="connsiteY4" fmla="*/ 1282889 h 5418161"/>
                <a:gd name="connsiteX5" fmla="*/ 2340591 w 6121021"/>
                <a:gd name="connsiteY5" fmla="*/ 1555844 h 5418161"/>
                <a:gd name="connsiteX6" fmla="*/ 2927445 w 6121021"/>
                <a:gd name="connsiteY6" fmla="*/ 1958453 h 5418161"/>
                <a:gd name="connsiteX7" fmla="*/ 3098042 w 6121021"/>
                <a:gd name="connsiteY7" fmla="*/ 2108579 h 5418161"/>
                <a:gd name="connsiteX8" fmla="*/ 3357349 w 6121021"/>
                <a:gd name="connsiteY8" fmla="*/ 2238232 h 5418161"/>
                <a:gd name="connsiteX9" fmla="*/ 3766782 w 6121021"/>
                <a:gd name="connsiteY9" fmla="*/ 2381534 h 5418161"/>
                <a:gd name="connsiteX10" fmla="*/ 3773606 w 6121021"/>
                <a:gd name="connsiteY10" fmla="*/ 2320119 h 5418161"/>
                <a:gd name="connsiteX11" fmla="*/ 3643952 w 6121021"/>
                <a:gd name="connsiteY11" fmla="*/ 2047164 h 5418161"/>
                <a:gd name="connsiteX12" fmla="*/ 3705367 w 6121021"/>
                <a:gd name="connsiteY12" fmla="*/ 1910686 h 5418161"/>
                <a:gd name="connsiteX13" fmla="*/ 3637128 w 6121021"/>
                <a:gd name="connsiteY13" fmla="*/ 1856095 h 5418161"/>
                <a:gd name="connsiteX14" fmla="*/ 3712191 w 6121021"/>
                <a:gd name="connsiteY14" fmla="*/ 1760561 h 5418161"/>
                <a:gd name="connsiteX15" fmla="*/ 3794077 w 6121021"/>
                <a:gd name="connsiteY15" fmla="*/ 1678674 h 5418161"/>
                <a:gd name="connsiteX16" fmla="*/ 3855492 w 6121021"/>
                <a:gd name="connsiteY16" fmla="*/ 1576316 h 5418161"/>
                <a:gd name="connsiteX17" fmla="*/ 3937379 w 6121021"/>
                <a:gd name="connsiteY17" fmla="*/ 1521725 h 5418161"/>
                <a:gd name="connsiteX18" fmla="*/ 4142095 w 6121021"/>
                <a:gd name="connsiteY18" fmla="*/ 1480782 h 5418161"/>
                <a:gd name="connsiteX19" fmla="*/ 4326340 w 6121021"/>
                <a:gd name="connsiteY19" fmla="*/ 1610435 h 5418161"/>
                <a:gd name="connsiteX20" fmla="*/ 4346812 w 6121021"/>
                <a:gd name="connsiteY20" fmla="*/ 1535373 h 5418161"/>
                <a:gd name="connsiteX21" fmla="*/ 4558352 w 6121021"/>
                <a:gd name="connsiteY21" fmla="*/ 1630907 h 5418161"/>
                <a:gd name="connsiteX22" fmla="*/ 4592471 w 6121021"/>
                <a:gd name="connsiteY22" fmla="*/ 1665026 h 5418161"/>
                <a:gd name="connsiteX23" fmla="*/ 4694830 w 6121021"/>
                <a:gd name="connsiteY23" fmla="*/ 1535373 h 5418161"/>
                <a:gd name="connsiteX24" fmla="*/ 5418161 w 6121021"/>
                <a:gd name="connsiteY24" fmla="*/ 1201003 h 5418161"/>
                <a:gd name="connsiteX25" fmla="*/ 5977719 w 6121021"/>
                <a:gd name="connsiteY25" fmla="*/ 1139588 h 5418161"/>
                <a:gd name="connsiteX26" fmla="*/ 5970895 w 6121021"/>
                <a:gd name="connsiteY26" fmla="*/ 1214650 h 5418161"/>
                <a:gd name="connsiteX27" fmla="*/ 6121021 w 6121021"/>
                <a:gd name="connsiteY27" fmla="*/ 1562668 h 5418161"/>
                <a:gd name="connsiteX28" fmla="*/ 5773003 w 6121021"/>
                <a:gd name="connsiteY28" fmla="*/ 1617259 h 5418161"/>
                <a:gd name="connsiteX29" fmla="*/ 5704764 w 6121021"/>
                <a:gd name="connsiteY29" fmla="*/ 1637731 h 5418161"/>
                <a:gd name="connsiteX30" fmla="*/ 5622877 w 6121021"/>
                <a:gd name="connsiteY30" fmla="*/ 1699146 h 5418161"/>
                <a:gd name="connsiteX31" fmla="*/ 5759355 w 6121021"/>
                <a:gd name="connsiteY31" fmla="*/ 1767385 h 5418161"/>
                <a:gd name="connsiteX32" fmla="*/ 6052782 w 6121021"/>
                <a:gd name="connsiteY32" fmla="*/ 1821976 h 5418161"/>
                <a:gd name="connsiteX33" fmla="*/ 6045958 w 6121021"/>
                <a:gd name="connsiteY33" fmla="*/ 1890214 h 5418161"/>
                <a:gd name="connsiteX34" fmla="*/ 5718412 w 6121021"/>
                <a:gd name="connsiteY34" fmla="*/ 1856095 h 5418161"/>
                <a:gd name="connsiteX35" fmla="*/ 5513695 w 6121021"/>
                <a:gd name="connsiteY35" fmla="*/ 1937982 h 5418161"/>
                <a:gd name="connsiteX36" fmla="*/ 5431809 w 6121021"/>
                <a:gd name="connsiteY36" fmla="*/ 2026692 h 5418161"/>
                <a:gd name="connsiteX37" fmla="*/ 5500048 w 6121021"/>
                <a:gd name="connsiteY37" fmla="*/ 2135874 h 5418161"/>
                <a:gd name="connsiteX38" fmla="*/ 5418161 w 6121021"/>
                <a:gd name="connsiteY38" fmla="*/ 2217761 h 5418161"/>
                <a:gd name="connsiteX39" fmla="*/ 5349922 w 6121021"/>
                <a:gd name="connsiteY39" fmla="*/ 2402006 h 5418161"/>
                <a:gd name="connsiteX40" fmla="*/ 5349922 w 6121021"/>
                <a:gd name="connsiteY40" fmla="*/ 2449773 h 5418161"/>
                <a:gd name="connsiteX41" fmla="*/ 5036024 w 6121021"/>
                <a:gd name="connsiteY41" fmla="*/ 2838734 h 5418161"/>
                <a:gd name="connsiteX42" fmla="*/ 4947313 w 6121021"/>
                <a:gd name="connsiteY42" fmla="*/ 2831910 h 5418161"/>
                <a:gd name="connsiteX43" fmla="*/ 4899546 w 6121021"/>
                <a:gd name="connsiteY43" fmla="*/ 2893325 h 5418161"/>
                <a:gd name="connsiteX44" fmla="*/ 4899546 w 6121021"/>
                <a:gd name="connsiteY44" fmla="*/ 2947916 h 5418161"/>
                <a:gd name="connsiteX45" fmla="*/ 4960961 w 6121021"/>
                <a:gd name="connsiteY45" fmla="*/ 3152632 h 5418161"/>
                <a:gd name="connsiteX46" fmla="*/ 4995080 w 6121021"/>
                <a:gd name="connsiteY46" fmla="*/ 3261814 h 5418161"/>
                <a:gd name="connsiteX47" fmla="*/ 5111086 w 6121021"/>
                <a:gd name="connsiteY47" fmla="*/ 3254991 h 5418161"/>
                <a:gd name="connsiteX48" fmla="*/ 5220268 w 6121021"/>
                <a:gd name="connsiteY48" fmla="*/ 3241343 h 5418161"/>
                <a:gd name="connsiteX49" fmla="*/ 5384042 w 6121021"/>
                <a:gd name="connsiteY49" fmla="*/ 3289110 h 5418161"/>
                <a:gd name="connsiteX50" fmla="*/ 5397689 w 6121021"/>
                <a:gd name="connsiteY50" fmla="*/ 3330053 h 5418161"/>
                <a:gd name="connsiteX51" fmla="*/ 5540991 w 6121021"/>
                <a:gd name="connsiteY51" fmla="*/ 3459707 h 5418161"/>
                <a:gd name="connsiteX52" fmla="*/ 5445457 w 6121021"/>
                <a:gd name="connsiteY52" fmla="*/ 3657600 h 5418161"/>
                <a:gd name="connsiteX53" fmla="*/ 5336274 w 6121021"/>
                <a:gd name="connsiteY53" fmla="*/ 3657600 h 5418161"/>
                <a:gd name="connsiteX54" fmla="*/ 5213445 w 6121021"/>
                <a:gd name="connsiteY54" fmla="*/ 3794077 h 5418161"/>
                <a:gd name="connsiteX55" fmla="*/ 4988257 w 6121021"/>
                <a:gd name="connsiteY55" fmla="*/ 3643952 h 5418161"/>
                <a:gd name="connsiteX56" fmla="*/ 4858603 w 6121021"/>
                <a:gd name="connsiteY56" fmla="*/ 3814549 h 5418161"/>
                <a:gd name="connsiteX57" fmla="*/ 4885898 w 6121021"/>
                <a:gd name="connsiteY57" fmla="*/ 3875964 h 5418161"/>
                <a:gd name="connsiteX58" fmla="*/ 4763068 w 6121021"/>
                <a:gd name="connsiteY58" fmla="*/ 3978322 h 5418161"/>
                <a:gd name="connsiteX59" fmla="*/ 5022376 w 6121021"/>
                <a:gd name="connsiteY59" fmla="*/ 4264925 h 5418161"/>
                <a:gd name="connsiteX60" fmla="*/ 5049671 w 6121021"/>
                <a:gd name="connsiteY60" fmla="*/ 4510585 h 5418161"/>
                <a:gd name="connsiteX61" fmla="*/ 4981433 w 6121021"/>
                <a:gd name="connsiteY61" fmla="*/ 4585647 h 5418161"/>
                <a:gd name="connsiteX62" fmla="*/ 4858603 w 6121021"/>
                <a:gd name="connsiteY62" fmla="*/ 4483289 h 5418161"/>
                <a:gd name="connsiteX63" fmla="*/ 4831307 w 6121021"/>
                <a:gd name="connsiteY63" fmla="*/ 4599295 h 5418161"/>
                <a:gd name="connsiteX64" fmla="*/ 4667534 w 6121021"/>
                <a:gd name="connsiteY64" fmla="*/ 4667534 h 5418161"/>
                <a:gd name="connsiteX65" fmla="*/ 4278573 w 6121021"/>
                <a:gd name="connsiteY65" fmla="*/ 4647062 h 5418161"/>
                <a:gd name="connsiteX66" fmla="*/ 4258101 w 6121021"/>
                <a:gd name="connsiteY66" fmla="*/ 4708477 h 5418161"/>
                <a:gd name="connsiteX67" fmla="*/ 4346812 w 6121021"/>
                <a:gd name="connsiteY67" fmla="*/ 5042847 h 5418161"/>
                <a:gd name="connsiteX68" fmla="*/ 4333164 w 6121021"/>
                <a:gd name="connsiteY68" fmla="*/ 5104262 h 5418161"/>
                <a:gd name="connsiteX69" fmla="*/ 4053385 w 6121021"/>
                <a:gd name="connsiteY69" fmla="*/ 5056495 h 5418161"/>
                <a:gd name="connsiteX70" fmla="*/ 3916907 w 6121021"/>
                <a:gd name="connsiteY70" fmla="*/ 5090614 h 5418161"/>
                <a:gd name="connsiteX71" fmla="*/ 3773606 w 6121021"/>
                <a:gd name="connsiteY71" fmla="*/ 5070143 h 5418161"/>
                <a:gd name="connsiteX72" fmla="*/ 3671248 w 6121021"/>
                <a:gd name="connsiteY72" fmla="*/ 5131558 h 5418161"/>
                <a:gd name="connsiteX73" fmla="*/ 3575713 w 6121021"/>
                <a:gd name="connsiteY73" fmla="*/ 5186149 h 5418161"/>
                <a:gd name="connsiteX74" fmla="*/ 3514298 w 6121021"/>
                <a:gd name="connsiteY74" fmla="*/ 5418161 h 5418161"/>
                <a:gd name="connsiteX75" fmla="*/ 3309582 w 6121021"/>
                <a:gd name="connsiteY75" fmla="*/ 5384041 h 5418161"/>
                <a:gd name="connsiteX76" fmla="*/ 3036627 w 6121021"/>
                <a:gd name="connsiteY76" fmla="*/ 5117910 h 5418161"/>
                <a:gd name="connsiteX77" fmla="*/ 2750024 w 6121021"/>
                <a:gd name="connsiteY77" fmla="*/ 5179325 h 5418161"/>
                <a:gd name="connsiteX78" fmla="*/ 2599898 w 6121021"/>
                <a:gd name="connsiteY78" fmla="*/ 5104262 h 5418161"/>
                <a:gd name="connsiteX79" fmla="*/ 2156346 w 6121021"/>
                <a:gd name="connsiteY79" fmla="*/ 5083791 h 5418161"/>
                <a:gd name="connsiteX80" fmla="*/ 1985749 w 6121021"/>
                <a:gd name="connsiteY80" fmla="*/ 4892722 h 5418161"/>
                <a:gd name="connsiteX81" fmla="*/ 1924334 w 6121021"/>
                <a:gd name="connsiteY81" fmla="*/ 4694829 h 5418161"/>
                <a:gd name="connsiteX82" fmla="*/ 1876567 w 6121021"/>
                <a:gd name="connsiteY82" fmla="*/ 4660710 h 5418161"/>
                <a:gd name="connsiteX83" fmla="*/ 1869743 w 6121021"/>
                <a:gd name="connsiteY83" fmla="*/ 4606119 h 5418161"/>
                <a:gd name="connsiteX84" fmla="*/ 1849271 w 6121021"/>
                <a:gd name="connsiteY84" fmla="*/ 4585647 h 5418161"/>
                <a:gd name="connsiteX85" fmla="*/ 1460310 w 6121021"/>
                <a:gd name="connsiteY85" fmla="*/ 4367283 h 5418161"/>
                <a:gd name="connsiteX86" fmla="*/ 1937982 w 6121021"/>
                <a:gd name="connsiteY86" fmla="*/ 3719014 h 5418161"/>
                <a:gd name="connsiteX87" fmla="*/ 1808328 w 6121021"/>
                <a:gd name="connsiteY87" fmla="*/ 3323229 h 5418161"/>
                <a:gd name="connsiteX88" fmla="*/ 1740089 w 6121021"/>
                <a:gd name="connsiteY88" fmla="*/ 3275462 h 5418161"/>
                <a:gd name="connsiteX89" fmla="*/ 1678674 w 6121021"/>
                <a:gd name="connsiteY89" fmla="*/ 2852382 h 5418161"/>
                <a:gd name="connsiteX90" fmla="*/ 1637731 w 6121021"/>
                <a:gd name="connsiteY90" fmla="*/ 2941092 h 5418161"/>
                <a:gd name="connsiteX91" fmla="*/ 1296537 w 6121021"/>
                <a:gd name="connsiteY91" fmla="*/ 2729552 h 5418161"/>
                <a:gd name="connsiteX92" fmla="*/ 1235122 w 6121021"/>
                <a:gd name="connsiteY92" fmla="*/ 2852382 h 5418161"/>
                <a:gd name="connsiteX93" fmla="*/ 975815 w 6121021"/>
                <a:gd name="connsiteY93" fmla="*/ 2702256 h 5418161"/>
                <a:gd name="connsiteX94" fmla="*/ 893928 w 6121021"/>
                <a:gd name="connsiteY94" fmla="*/ 2361062 h 5418161"/>
                <a:gd name="connsiteX95" fmla="*/ 982639 w 6121021"/>
                <a:gd name="connsiteY95" fmla="*/ 2333767 h 5418161"/>
                <a:gd name="connsiteX96" fmla="*/ 900752 w 6121021"/>
                <a:gd name="connsiteY96" fmla="*/ 1398895 h 5418161"/>
                <a:gd name="connsiteX97" fmla="*/ 620973 w 6121021"/>
                <a:gd name="connsiteY97" fmla="*/ 1255594 h 5418161"/>
                <a:gd name="connsiteX98" fmla="*/ 320722 w 6121021"/>
                <a:gd name="connsiteY98" fmla="*/ 1228298 h 5418161"/>
                <a:gd name="connsiteX99" fmla="*/ 464024 w 6121021"/>
                <a:gd name="connsiteY99" fmla="*/ 1016758 h 5418161"/>
                <a:gd name="connsiteX100" fmla="*/ 286603 w 6121021"/>
                <a:gd name="connsiteY100" fmla="*/ 757450 h 5418161"/>
                <a:gd name="connsiteX101" fmla="*/ 54591 w 6121021"/>
                <a:gd name="connsiteY101" fmla="*/ 743803 h 5418161"/>
                <a:gd name="connsiteX102" fmla="*/ 0 w 6121021"/>
                <a:gd name="connsiteY102" fmla="*/ 559558 h 5418161"/>
                <a:gd name="connsiteX103" fmla="*/ 743803 w 6121021"/>
                <a:gd name="connsiteY103" fmla="*/ 170597 h 5418161"/>
                <a:gd name="connsiteX104" fmla="*/ 805218 w 6121021"/>
                <a:gd name="connsiteY104" fmla="*/ 259307 h 5418161"/>
                <a:gd name="connsiteX105" fmla="*/ 1153236 w 6121021"/>
                <a:gd name="connsiteY105" fmla="*/ 88710 h 5418161"/>
                <a:gd name="connsiteX106" fmla="*/ 1119116 w 6121021"/>
                <a:gd name="connsiteY106" fmla="*/ 47767 h 5418161"/>
                <a:gd name="connsiteX107" fmla="*/ 1207827 w 6121021"/>
                <a:gd name="connsiteY107" fmla="*/ 0 h 541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6121021" h="5418161">
                  <a:moveTo>
                    <a:pt x="1207827" y="0"/>
                  </a:moveTo>
                  <a:lnTo>
                    <a:pt x="1207827" y="0"/>
                  </a:lnTo>
                  <a:lnTo>
                    <a:pt x="1269242" y="81886"/>
                  </a:lnTo>
                  <a:lnTo>
                    <a:pt x="1562668" y="361665"/>
                  </a:lnTo>
                  <a:lnTo>
                    <a:pt x="2088107" y="1282889"/>
                  </a:lnTo>
                  <a:lnTo>
                    <a:pt x="2340591" y="1555844"/>
                  </a:lnTo>
                  <a:lnTo>
                    <a:pt x="2927445" y="1958453"/>
                  </a:lnTo>
                  <a:lnTo>
                    <a:pt x="3098042" y="2108579"/>
                  </a:lnTo>
                  <a:lnTo>
                    <a:pt x="3357349" y="2238232"/>
                  </a:lnTo>
                  <a:lnTo>
                    <a:pt x="3766782" y="2381534"/>
                  </a:lnTo>
                  <a:lnTo>
                    <a:pt x="3773606" y="2320119"/>
                  </a:lnTo>
                  <a:lnTo>
                    <a:pt x="3643952" y="2047164"/>
                  </a:lnTo>
                  <a:lnTo>
                    <a:pt x="3705367" y="1910686"/>
                  </a:lnTo>
                  <a:lnTo>
                    <a:pt x="3637128" y="1856095"/>
                  </a:lnTo>
                  <a:lnTo>
                    <a:pt x="3712191" y="1760561"/>
                  </a:lnTo>
                  <a:lnTo>
                    <a:pt x="3794077" y="1678674"/>
                  </a:lnTo>
                  <a:lnTo>
                    <a:pt x="3855492" y="1576316"/>
                  </a:lnTo>
                  <a:lnTo>
                    <a:pt x="3937379" y="1521725"/>
                  </a:lnTo>
                  <a:lnTo>
                    <a:pt x="4142095" y="1480782"/>
                  </a:lnTo>
                  <a:lnTo>
                    <a:pt x="4326340" y="1610435"/>
                  </a:lnTo>
                  <a:lnTo>
                    <a:pt x="4346812" y="1535373"/>
                  </a:lnTo>
                  <a:lnTo>
                    <a:pt x="4558352" y="1630907"/>
                  </a:lnTo>
                  <a:lnTo>
                    <a:pt x="4592471" y="1665026"/>
                  </a:lnTo>
                  <a:lnTo>
                    <a:pt x="4694830" y="1535373"/>
                  </a:lnTo>
                  <a:lnTo>
                    <a:pt x="5418161" y="1201003"/>
                  </a:lnTo>
                  <a:lnTo>
                    <a:pt x="5977719" y="1139588"/>
                  </a:lnTo>
                  <a:lnTo>
                    <a:pt x="5970895" y="1214650"/>
                  </a:lnTo>
                  <a:lnTo>
                    <a:pt x="6121021" y="1562668"/>
                  </a:lnTo>
                  <a:lnTo>
                    <a:pt x="5773003" y="1617259"/>
                  </a:lnTo>
                  <a:lnTo>
                    <a:pt x="5704764" y="1637731"/>
                  </a:lnTo>
                  <a:lnTo>
                    <a:pt x="5622877" y="1699146"/>
                  </a:lnTo>
                  <a:lnTo>
                    <a:pt x="5759355" y="1767385"/>
                  </a:lnTo>
                  <a:lnTo>
                    <a:pt x="6052782" y="1821976"/>
                  </a:lnTo>
                  <a:lnTo>
                    <a:pt x="6045958" y="1890214"/>
                  </a:lnTo>
                  <a:lnTo>
                    <a:pt x="5718412" y="1856095"/>
                  </a:lnTo>
                  <a:lnTo>
                    <a:pt x="5513695" y="1937982"/>
                  </a:lnTo>
                  <a:lnTo>
                    <a:pt x="5431809" y="2026692"/>
                  </a:lnTo>
                  <a:lnTo>
                    <a:pt x="5500048" y="2135874"/>
                  </a:lnTo>
                  <a:lnTo>
                    <a:pt x="5418161" y="2217761"/>
                  </a:lnTo>
                  <a:lnTo>
                    <a:pt x="5349922" y="2402006"/>
                  </a:lnTo>
                  <a:lnTo>
                    <a:pt x="5349922" y="2449773"/>
                  </a:lnTo>
                  <a:lnTo>
                    <a:pt x="5036024" y="2838734"/>
                  </a:lnTo>
                  <a:lnTo>
                    <a:pt x="4947313" y="2831910"/>
                  </a:lnTo>
                  <a:lnTo>
                    <a:pt x="4899546" y="2893325"/>
                  </a:lnTo>
                  <a:lnTo>
                    <a:pt x="4899546" y="2947916"/>
                  </a:lnTo>
                  <a:lnTo>
                    <a:pt x="4960961" y="3152632"/>
                  </a:lnTo>
                  <a:lnTo>
                    <a:pt x="4995080" y="3261814"/>
                  </a:lnTo>
                  <a:lnTo>
                    <a:pt x="5111086" y="3254991"/>
                  </a:lnTo>
                  <a:lnTo>
                    <a:pt x="5220268" y="3241343"/>
                  </a:lnTo>
                  <a:lnTo>
                    <a:pt x="5384042" y="3289110"/>
                  </a:lnTo>
                  <a:lnTo>
                    <a:pt x="5397689" y="3330053"/>
                  </a:lnTo>
                  <a:lnTo>
                    <a:pt x="5540991" y="3459707"/>
                  </a:lnTo>
                  <a:lnTo>
                    <a:pt x="5445457" y="3657600"/>
                  </a:lnTo>
                  <a:lnTo>
                    <a:pt x="5336274" y="3657600"/>
                  </a:lnTo>
                  <a:lnTo>
                    <a:pt x="5213445" y="3794077"/>
                  </a:lnTo>
                  <a:lnTo>
                    <a:pt x="4988257" y="3643952"/>
                  </a:lnTo>
                  <a:lnTo>
                    <a:pt x="4858603" y="3814549"/>
                  </a:lnTo>
                  <a:lnTo>
                    <a:pt x="4885898" y="3875964"/>
                  </a:lnTo>
                  <a:lnTo>
                    <a:pt x="4763068" y="3978322"/>
                  </a:lnTo>
                  <a:lnTo>
                    <a:pt x="5022376" y="4264925"/>
                  </a:lnTo>
                  <a:lnTo>
                    <a:pt x="5049671" y="4510585"/>
                  </a:lnTo>
                  <a:lnTo>
                    <a:pt x="4981433" y="4585647"/>
                  </a:lnTo>
                  <a:lnTo>
                    <a:pt x="4858603" y="4483289"/>
                  </a:lnTo>
                  <a:lnTo>
                    <a:pt x="4831307" y="4599295"/>
                  </a:lnTo>
                  <a:lnTo>
                    <a:pt x="4667534" y="4667534"/>
                  </a:lnTo>
                  <a:lnTo>
                    <a:pt x="4278573" y="4647062"/>
                  </a:lnTo>
                  <a:lnTo>
                    <a:pt x="4258101" y="4708477"/>
                  </a:lnTo>
                  <a:lnTo>
                    <a:pt x="4346812" y="5042847"/>
                  </a:lnTo>
                  <a:lnTo>
                    <a:pt x="4333164" y="5104262"/>
                  </a:lnTo>
                  <a:lnTo>
                    <a:pt x="4053385" y="5056495"/>
                  </a:lnTo>
                  <a:lnTo>
                    <a:pt x="3916907" y="5090614"/>
                  </a:lnTo>
                  <a:lnTo>
                    <a:pt x="3773606" y="5070143"/>
                  </a:lnTo>
                  <a:lnTo>
                    <a:pt x="3671248" y="5131558"/>
                  </a:lnTo>
                  <a:lnTo>
                    <a:pt x="3575713" y="5186149"/>
                  </a:lnTo>
                  <a:lnTo>
                    <a:pt x="3514298" y="5418161"/>
                  </a:lnTo>
                  <a:lnTo>
                    <a:pt x="3309582" y="5384041"/>
                  </a:lnTo>
                  <a:lnTo>
                    <a:pt x="3036627" y="5117910"/>
                  </a:lnTo>
                  <a:lnTo>
                    <a:pt x="2750024" y="5179325"/>
                  </a:lnTo>
                  <a:lnTo>
                    <a:pt x="2599898" y="5104262"/>
                  </a:lnTo>
                  <a:lnTo>
                    <a:pt x="2156346" y="5083791"/>
                  </a:lnTo>
                  <a:lnTo>
                    <a:pt x="1985749" y="4892722"/>
                  </a:lnTo>
                  <a:lnTo>
                    <a:pt x="1924334" y="4694829"/>
                  </a:lnTo>
                  <a:lnTo>
                    <a:pt x="1876567" y="4660710"/>
                  </a:lnTo>
                  <a:lnTo>
                    <a:pt x="1869743" y="4606119"/>
                  </a:lnTo>
                  <a:lnTo>
                    <a:pt x="1849271" y="4585647"/>
                  </a:lnTo>
                  <a:lnTo>
                    <a:pt x="1460310" y="4367283"/>
                  </a:lnTo>
                  <a:lnTo>
                    <a:pt x="1937982" y="3719014"/>
                  </a:lnTo>
                  <a:lnTo>
                    <a:pt x="1808328" y="3323229"/>
                  </a:lnTo>
                  <a:lnTo>
                    <a:pt x="1740089" y="3275462"/>
                  </a:lnTo>
                  <a:lnTo>
                    <a:pt x="1678674" y="2852382"/>
                  </a:lnTo>
                  <a:lnTo>
                    <a:pt x="1637731" y="2941092"/>
                  </a:lnTo>
                  <a:lnTo>
                    <a:pt x="1296537" y="2729552"/>
                  </a:lnTo>
                  <a:lnTo>
                    <a:pt x="1235122" y="2852382"/>
                  </a:lnTo>
                  <a:lnTo>
                    <a:pt x="975815" y="2702256"/>
                  </a:lnTo>
                  <a:lnTo>
                    <a:pt x="893928" y="2361062"/>
                  </a:lnTo>
                  <a:lnTo>
                    <a:pt x="982639" y="2333767"/>
                  </a:lnTo>
                  <a:lnTo>
                    <a:pt x="900752" y="1398895"/>
                  </a:lnTo>
                  <a:lnTo>
                    <a:pt x="620973" y="1255594"/>
                  </a:lnTo>
                  <a:lnTo>
                    <a:pt x="320722" y="1228298"/>
                  </a:lnTo>
                  <a:lnTo>
                    <a:pt x="464024" y="1016758"/>
                  </a:lnTo>
                  <a:lnTo>
                    <a:pt x="286603" y="757450"/>
                  </a:lnTo>
                  <a:lnTo>
                    <a:pt x="54591" y="743803"/>
                  </a:lnTo>
                  <a:lnTo>
                    <a:pt x="0" y="559558"/>
                  </a:lnTo>
                  <a:lnTo>
                    <a:pt x="743803" y="170597"/>
                  </a:lnTo>
                  <a:lnTo>
                    <a:pt x="805218" y="259307"/>
                  </a:lnTo>
                  <a:lnTo>
                    <a:pt x="1153236" y="88710"/>
                  </a:lnTo>
                  <a:lnTo>
                    <a:pt x="1119116" y="47767"/>
                  </a:lnTo>
                  <a:lnTo>
                    <a:pt x="1207827" y="0"/>
                  </a:lnTo>
                  <a:close/>
                </a:path>
              </a:pathLst>
            </a:cu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Freeform 3"/>
            <p:cNvSpPr/>
            <p:nvPr/>
          </p:nvSpPr>
          <p:spPr>
            <a:xfrm>
              <a:off x="5600008" y="2916407"/>
              <a:ext cx="1846377" cy="1373491"/>
            </a:xfrm>
            <a:custGeom>
              <a:avLst/>
              <a:gdLst>
                <a:gd name="connsiteX0" fmla="*/ 0 w 2508739"/>
                <a:gd name="connsiteY0" fmla="*/ 46893 h 1883508"/>
                <a:gd name="connsiteX1" fmla="*/ 719015 w 2508739"/>
                <a:gd name="connsiteY1" fmla="*/ 97693 h 1883508"/>
                <a:gd name="connsiteX2" fmla="*/ 769815 w 2508739"/>
                <a:gd name="connsiteY2" fmla="*/ 175847 h 1883508"/>
                <a:gd name="connsiteX3" fmla="*/ 820615 w 2508739"/>
                <a:gd name="connsiteY3" fmla="*/ 125047 h 1883508"/>
                <a:gd name="connsiteX4" fmla="*/ 1070708 w 2508739"/>
                <a:gd name="connsiteY4" fmla="*/ 175847 h 1883508"/>
                <a:gd name="connsiteX5" fmla="*/ 1031631 w 2508739"/>
                <a:gd name="connsiteY5" fmla="*/ 226647 h 1883508"/>
                <a:gd name="connsiteX6" fmla="*/ 1117600 w 2508739"/>
                <a:gd name="connsiteY6" fmla="*/ 234462 h 1883508"/>
                <a:gd name="connsiteX7" fmla="*/ 1191846 w 2508739"/>
                <a:gd name="connsiteY7" fmla="*/ 234462 h 1883508"/>
                <a:gd name="connsiteX8" fmla="*/ 1348154 w 2508739"/>
                <a:gd name="connsiteY8" fmla="*/ 300893 h 1883508"/>
                <a:gd name="connsiteX9" fmla="*/ 1387231 w 2508739"/>
                <a:gd name="connsiteY9" fmla="*/ 257908 h 1883508"/>
                <a:gd name="connsiteX10" fmla="*/ 1430215 w 2508739"/>
                <a:gd name="connsiteY10" fmla="*/ 46893 h 1883508"/>
                <a:gd name="connsiteX11" fmla="*/ 1723292 w 2508739"/>
                <a:gd name="connsiteY11" fmla="*/ 0 h 1883508"/>
                <a:gd name="connsiteX12" fmla="*/ 1719385 w 2508739"/>
                <a:gd name="connsiteY12" fmla="*/ 62523 h 1883508"/>
                <a:gd name="connsiteX13" fmla="*/ 1754554 w 2508739"/>
                <a:gd name="connsiteY13" fmla="*/ 66431 h 1883508"/>
                <a:gd name="connsiteX14" fmla="*/ 1860062 w 2508739"/>
                <a:gd name="connsiteY14" fmla="*/ 62523 h 1883508"/>
                <a:gd name="connsiteX15" fmla="*/ 1867877 w 2508739"/>
                <a:gd name="connsiteY15" fmla="*/ 230554 h 1883508"/>
                <a:gd name="connsiteX16" fmla="*/ 1930400 w 2508739"/>
                <a:gd name="connsiteY16" fmla="*/ 234462 h 1883508"/>
                <a:gd name="connsiteX17" fmla="*/ 1942123 w 2508739"/>
                <a:gd name="connsiteY17" fmla="*/ 316523 h 1883508"/>
                <a:gd name="connsiteX18" fmla="*/ 2020277 w 2508739"/>
                <a:gd name="connsiteY18" fmla="*/ 308708 h 1883508"/>
                <a:gd name="connsiteX19" fmla="*/ 2071077 w 2508739"/>
                <a:gd name="connsiteY19" fmla="*/ 281354 h 1883508"/>
                <a:gd name="connsiteX20" fmla="*/ 2094523 w 2508739"/>
                <a:gd name="connsiteY20" fmla="*/ 328247 h 1883508"/>
                <a:gd name="connsiteX21" fmla="*/ 2231292 w 2508739"/>
                <a:gd name="connsiteY21" fmla="*/ 379047 h 1883508"/>
                <a:gd name="connsiteX22" fmla="*/ 2293815 w 2508739"/>
                <a:gd name="connsiteY22" fmla="*/ 351693 h 1883508"/>
                <a:gd name="connsiteX23" fmla="*/ 2332892 w 2508739"/>
                <a:gd name="connsiteY23" fmla="*/ 347785 h 1883508"/>
                <a:gd name="connsiteX24" fmla="*/ 2379785 w 2508739"/>
                <a:gd name="connsiteY24" fmla="*/ 324339 h 1883508"/>
                <a:gd name="connsiteX25" fmla="*/ 2481385 w 2508739"/>
                <a:gd name="connsiteY25" fmla="*/ 500185 h 1883508"/>
                <a:gd name="connsiteX26" fmla="*/ 2508739 w 2508739"/>
                <a:gd name="connsiteY26" fmla="*/ 664308 h 1883508"/>
                <a:gd name="connsiteX27" fmla="*/ 2454031 w 2508739"/>
                <a:gd name="connsiteY27" fmla="*/ 824523 h 1883508"/>
                <a:gd name="connsiteX28" fmla="*/ 2371969 w 2508739"/>
                <a:gd name="connsiteY28" fmla="*/ 926123 h 1883508"/>
                <a:gd name="connsiteX29" fmla="*/ 2227385 w 2508739"/>
                <a:gd name="connsiteY29" fmla="*/ 1055077 h 1883508"/>
                <a:gd name="connsiteX30" fmla="*/ 2094523 w 2508739"/>
                <a:gd name="connsiteY30" fmla="*/ 1101970 h 1883508"/>
                <a:gd name="connsiteX31" fmla="*/ 1887415 w 2508739"/>
                <a:gd name="connsiteY31" fmla="*/ 1121508 h 1883508"/>
                <a:gd name="connsiteX32" fmla="*/ 1715477 w 2508739"/>
                <a:gd name="connsiteY32" fmla="*/ 1121508 h 1883508"/>
                <a:gd name="connsiteX33" fmla="*/ 1508369 w 2508739"/>
                <a:gd name="connsiteY33" fmla="*/ 1195754 h 1883508"/>
                <a:gd name="connsiteX34" fmla="*/ 1367692 w 2508739"/>
                <a:gd name="connsiteY34" fmla="*/ 1254370 h 1883508"/>
                <a:gd name="connsiteX35" fmla="*/ 1234831 w 2508739"/>
                <a:gd name="connsiteY35" fmla="*/ 1285631 h 1883508"/>
                <a:gd name="connsiteX36" fmla="*/ 1125415 w 2508739"/>
                <a:gd name="connsiteY36" fmla="*/ 1340339 h 1883508"/>
                <a:gd name="connsiteX37" fmla="*/ 1051169 w 2508739"/>
                <a:gd name="connsiteY37" fmla="*/ 1344247 h 1883508"/>
                <a:gd name="connsiteX38" fmla="*/ 554892 w 2508739"/>
                <a:gd name="connsiteY38" fmla="*/ 1883508 h 1883508"/>
                <a:gd name="connsiteX39" fmla="*/ 441569 w 2508739"/>
                <a:gd name="connsiteY39" fmla="*/ 1836616 h 1883508"/>
                <a:gd name="connsiteX40" fmla="*/ 332154 w 2508739"/>
                <a:gd name="connsiteY40" fmla="*/ 1410677 h 1883508"/>
                <a:gd name="connsiteX41" fmla="*/ 285262 w 2508739"/>
                <a:gd name="connsiteY41" fmla="*/ 1410677 h 1883508"/>
                <a:gd name="connsiteX42" fmla="*/ 265723 w 2508739"/>
                <a:gd name="connsiteY42" fmla="*/ 1293447 h 1883508"/>
                <a:gd name="connsiteX43" fmla="*/ 214923 w 2508739"/>
                <a:gd name="connsiteY43" fmla="*/ 1316893 h 1883508"/>
                <a:gd name="connsiteX44" fmla="*/ 211015 w 2508739"/>
                <a:gd name="connsiteY44" fmla="*/ 1184031 h 1883508"/>
                <a:gd name="connsiteX45" fmla="*/ 183662 w 2508739"/>
                <a:gd name="connsiteY45" fmla="*/ 1125416 h 1883508"/>
                <a:gd name="connsiteX46" fmla="*/ 164123 w 2508739"/>
                <a:gd name="connsiteY46" fmla="*/ 1000370 h 1883508"/>
                <a:gd name="connsiteX47" fmla="*/ 207108 w 2508739"/>
                <a:gd name="connsiteY47" fmla="*/ 1004277 h 1883508"/>
                <a:gd name="connsiteX48" fmla="*/ 42985 w 2508739"/>
                <a:gd name="connsiteY48" fmla="*/ 226647 h 1883508"/>
                <a:gd name="connsiteX49" fmla="*/ 0 w 2508739"/>
                <a:gd name="connsiteY49" fmla="*/ 46893 h 188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508739" h="1883508">
                  <a:moveTo>
                    <a:pt x="0" y="46893"/>
                  </a:moveTo>
                  <a:lnTo>
                    <a:pt x="719015" y="97693"/>
                  </a:lnTo>
                  <a:lnTo>
                    <a:pt x="769815" y="175847"/>
                  </a:lnTo>
                  <a:lnTo>
                    <a:pt x="820615" y="125047"/>
                  </a:lnTo>
                  <a:lnTo>
                    <a:pt x="1070708" y="175847"/>
                  </a:lnTo>
                  <a:lnTo>
                    <a:pt x="1031631" y="226647"/>
                  </a:lnTo>
                  <a:lnTo>
                    <a:pt x="1117600" y="234462"/>
                  </a:lnTo>
                  <a:lnTo>
                    <a:pt x="1191846" y="234462"/>
                  </a:lnTo>
                  <a:lnTo>
                    <a:pt x="1348154" y="300893"/>
                  </a:lnTo>
                  <a:lnTo>
                    <a:pt x="1387231" y="257908"/>
                  </a:lnTo>
                  <a:lnTo>
                    <a:pt x="1430215" y="46893"/>
                  </a:lnTo>
                  <a:lnTo>
                    <a:pt x="1723292" y="0"/>
                  </a:lnTo>
                  <a:lnTo>
                    <a:pt x="1719385" y="62523"/>
                  </a:lnTo>
                  <a:lnTo>
                    <a:pt x="1754554" y="66431"/>
                  </a:lnTo>
                  <a:lnTo>
                    <a:pt x="1860062" y="62523"/>
                  </a:lnTo>
                  <a:lnTo>
                    <a:pt x="1867877" y="230554"/>
                  </a:lnTo>
                  <a:lnTo>
                    <a:pt x="1930400" y="234462"/>
                  </a:lnTo>
                  <a:lnTo>
                    <a:pt x="1942123" y="316523"/>
                  </a:lnTo>
                  <a:lnTo>
                    <a:pt x="2020277" y="308708"/>
                  </a:lnTo>
                  <a:lnTo>
                    <a:pt x="2071077" y="281354"/>
                  </a:lnTo>
                  <a:lnTo>
                    <a:pt x="2094523" y="328247"/>
                  </a:lnTo>
                  <a:lnTo>
                    <a:pt x="2231292" y="379047"/>
                  </a:lnTo>
                  <a:lnTo>
                    <a:pt x="2293815" y="351693"/>
                  </a:lnTo>
                  <a:lnTo>
                    <a:pt x="2332892" y="347785"/>
                  </a:lnTo>
                  <a:lnTo>
                    <a:pt x="2379785" y="324339"/>
                  </a:lnTo>
                  <a:lnTo>
                    <a:pt x="2481385" y="500185"/>
                  </a:lnTo>
                  <a:lnTo>
                    <a:pt x="2508739" y="664308"/>
                  </a:lnTo>
                  <a:lnTo>
                    <a:pt x="2454031" y="824523"/>
                  </a:lnTo>
                  <a:lnTo>
                    <a:pt x="2371969" y="926123"/>
                  </a:lnTo>
                  <a:lnTo>
                    <a:pt x="2227385" y="1055077"/>
                  </a:lnTo>
                  <a:lnTo>
                    <a:pt x="2094523" y="1101970"/>
                  </a:lnTo>
                  <a:lnTo>
                    <a:pt x="1887415" y="1121508"/>
                  </a:lnTo>
                  <a:lnTo>
                    <a:pt x="1715477" y="1121508"/>
                  </a:lnTo>
                  <a:lnTo>
                    <a:pt x="1508369" y="1195754"/>
                  </a:lnTo>
                  <a:lnTo>
                    <a:pt x="1367692" y="1254370"/>
                  </a:lnTo>
                  <a:lnTo>
                    <a:pt x="1234831" y="1285631"/>
                  </a:lnTo>
                  <a:lnTo>
                    <a:pt x="1125415" y="1340339"/>
                  </a:lnTo>
                  <a:lnTo>
                    <a:pt x="1051169" y="1344247"/>
                  </a:lnTo>
                  <a:lnTo>
                    <a:pt x="554892" y="1883508"/>
                  </a:lnTo>
                  <a:lnTo>
                    <a:pt x="441569" y="1836616"/>
                  </a:lnTo>
                  <a:lnTo>
                    <a:pt x="332154" y="1410677"/>
                  </a:lnTo>
                  <a:lnTo>
                    <a:pt x="285262" y="1410677"/>
                  </a:lnTo>
                  <a:lnTo>
                    <a:pt x="265723" y="1293447"/>
                  </a:lnTo>
                  <a:lnTo>
                    <a:pt x="214923" y="1316893"/>
                  </a:lnTo>
                  <a:lnTo>
                    <a:pt x="211015" y="1184031"/>
                  </a:lnTo>
                  <a:lnTo>
                    <a:pt x="183662" y="1125416"/>
                  </a:lnTo>
                  <a:lnTo>
                    <a:pt x="164123" y="1000370"/>
                  </a:lnTo>
                  <a:lnTo>
                    <a:pt x="207108" y="1004277"/>
                  </a:lnTo>
                  <a:lnTo>
                    <a:pt x="42985" y="226647"/>
                  </a:lnTo>
                  <a:lnTo>
                    <a:pt x="0" y="46893"/>
                  </a:lnTo>
                  <a:close/>
                </a:path>
              </a:pathLst>
            </a:custGeom>
            <a:solidFill>
              <a:srgbClr val="8FAADC">
                <a:alpha val="50196"/>
              </a:srgbClr>
            </a:solidFill>
            <a:ln w="28575">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ardrop 7"/>
            <p:cNvSpPr>
              <a:spLocks noChangeAspect="1"/>
            </p:cNvSpPr>
            <p:nvPr/>
          </p:nvSpPr>
          <p:spPr>
            <a:xfrm rot="8822752">
              <a:off x="6708370" y="3381222"/>
              <a:ext cx="190916" cy="175393"/>
            </a:xfrm>
            <a:prstGeom prst="teardrop">
              <a:avLst>
                <a:gd name="adj" fmla="val 156228"/>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27" name="TextBox 26"/>
          <p:cNvSpPr txBox="1"/>
          <p:nvPr/>
        </p:nvSpPr>
        <p:spPr>
          <a:xfrm>
            <a:off x="126670" y="24212"/>
            <a:ext cx="1042465" cy="369332"/>
          </a:xfrm>
          <a:prstGeom prst="rect">
            <a:avLst/>
          </a:prstGeom>
          <a:noFill/>
        </p:spPr>
        <p:txBody>
          <a:bodyPr wrap="none" rtlCol="0">
            <a:spAutoFit/>
          </a:bodyPr>
          <a:lstStyle/>
          <a:p>
            <a:r>
              <a:rPr lang="en-US" dirty="0" smtClean="0"/>
              <a:t>Figure S1</a:t>
            </a:r>
            <a:endParaRPr lang="en-IE" dirty="0"/>
          </a:p>
        </p:txBody>
      </p:sp>
    </p:spTree>
    <p:extLst>
      <p:ext uri="{BB962C8B-B14F-4D97-AF65-F5344CB8AC3E}">
        <p14:creationId xmlns:p14="http://schemas.microsoft.com/office/powerpoint/2010/main" val="26007978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048569" y="542461"/>
            <a:ext cx="9733045" cy="5751461"/>
            <a:chOff x="1007999" y="257454"/>
            <a:chExt cx="9733045" cy="5751461"/>
          </a:xfrm>
        </p:grpSpPr>
        <p:pic>
          <p:nvPicPr>
            <p:cNvPr id="2" name="Picture 1"/>
            <p:cNvPicPr>
              <a:picLocks noChangeAspect="1"/>
            </p:cNvPicPr>
            <p:nvPr/>
          </p:nvPicPr>
          <p:blipFill>
            <a:blip r:embed="rId2"/>
            <a:stretch>
              <a:fillRect/>
            </a:stretch>
          </p:blipFill>
          <p:spPr>
            <a:xfrm>
              <a:off x="2621280" y="257455"/>
              <a:ext cx="8119764" cy="5751460"/>
            </a:xfrm>
            <a:prstGeom prst="rect">
              <a:avLst/>
            </a:prstGeom>
          </p:spPr>
        </p:pic>
        <p:cxnSp>
          <p:nvCxnSpPr>
            <p:cNvPr id="5" name="Straight Connector 4"/>
            <p:cNvCxnSpPr/>
            <p:nvPr/>
          </p:nvCxnSpPr>
          <p:spPr>
            <a:xfrm>
              <a:off x="1007999" y="898512"/>
              <a:ext cx="307818" cy="9053"/>
            </a:xfrm>
            <a:prstGeom prst="line">
              <a:avLst/>
            </a:prstGeom>
            <a:ln w="28575">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034509" y="442120"/>
              <a:ext cx="307818" cy="9053"/>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419218" y="257454"/>
              <a:ext cx="800476" cy="369332"/>
            </a:xfrm>
            <a:prstGeom prst="rect">
              <a:avLst/>
            </a:prstGeom>
            <a:noFill/>
          </p:spPr>
          <p:txBody>
            <a:bodyPr wrap="none" rtlCol="0">
              <a:spAutoFit/>
            </a:bodyPr>
            <a:lstStyle/>
            <a:p>
              <a:r>
                <a:rPr lang="en-US" dirty="0" smtClean="0"/>
                <a:t>Skopje</a:t>
              </a:r>
              <a:endParaRPr lang="en-IE" dirty="0"/>
            </a:p>
          </p:txBody>
        </p:sp>
        <p:sp>
          <p:nvSpPr>
            <p:cNvPr id="8" name="TextBox 7"/>
            <p:cNvSpPr txBox="1"/>
            <p:nvPr/>
          </p:nvSpPr>
          <p:spPr>
            <a:xfrm>
              <a:off x="1342327" y="682902"/>
              <a:ext cx="825226" cy="369332"/>
            </a:xfrm>
            <a:prstGeom prst="rect">
              <a:avLst/>
            </a:prstGeom>
            <a:noFill/>
          </p:spPr>
          <p:txBody>
            <a:bodyPr wrap="none" rtlCol="0">
              <a:spAutoFit/>
            </a:bodyPr>
            <a:lstStyle/>
            <a:p>
              <a:r>
                <a:rPr lang="en-US" dirty="0" err="1" smtClean="0"/>
                <a:t>Karpos</a:t>
              </a:r>
              <a:endParaRPr lang="en-IE" dirty="0"/>
            </a:p>
          </p:txBody>
        </p:sp>
        <p:sp>
          <p:nvSpPr>
            <p:cNvPr id="4" name="Freeform 3"/>
            <p:cNvSpPr>
              <a:spLocks noChangeAspect="1"/>
            </p:cNvSpPr>
            <p:nvPr/>
          </p:nvSpPr>
          <p:spPr>
            <a:xfrm>
              <a:off x="5656871" y="2303203"/>
              <a:ext cx="1388476" cy="1222327"/>
            </a:xfrm>
            <a:custGeom>
              <a:avLst/>
              <a:gdLst>
                <a:gd name="connsiteX0" fmla="*/ 1085850 w 1690688"/>
                <a:gd name="connsiteY0" fmla="*/ 1595437 h 1624012"/>
                <a:gd name="connsiteX1" fmla="*/ 1085850 w 1690688"/>
                <a:gd name="connsiteY1" fmla="*/ 1419225 h 1624012"/>
                <a:gd name="connsiteX2" fmla="*/ 1204913 w 1690688"/>
                <a:gd name="connsiteY2" fmla="*/ 1281112 h 1624012"/>
                <a:gd name="connsiteX3" fmla="*/ 1285875 w 1690688"/>
                <a:gd name="connsiteY3" fmla="*/ 1304925 h 1624012"/>
                <a:gd name="connsiteX4" fmla="*/ 1347788 w 1690688"/>
                <a:gd name="connsiteY4" fmla="*/ 981075 h 1624012"/>
                <a:gd name="connsiteX5" fmla="*/ 1443038 w 1690688"/>
                <a:gd name="connsiteY5" fmla="*/ 809625 h 1624012"/>
                <a:gd name="connsiteX6" fmla="*/ 1524000 w 1690688"/>
                <a:gd name="connsiteY6" fmla="*/ 857250 h 1624012"/>
                <a:gd name="connsiteX7" fmla="*/ 1604963 w 1690688"/>
                <a:gd name="connsiteY7" fmla="*/ 742950 h 1624012"/>
                <a:gd name="connsiteX8" fmla="*/ 1652588 w 1690688"/>
                <a:gd name="connsiteY8" fmla="*/ 757237 h 1624012"/>
                <a:gd name="connsiteX9" fmla="*/ 1690688 w 1690688"/>
                <a:gd name="connsiteY9" fmla="*/ 657225 h 1624012"/>
                <a:gd name="connsiteX10" fmla="*/ 1524000 w 1690688"/>
                <a:gd name="connsiteY10" fmla="*/ 438150 h 1624012"/>
                <a:gd name="connsiteX11" fmla="*/ 1300163 w 1690688"/>
                <a:gd name="connsiteY11" fmla="*/ 381000 h 1624012"/>
                <a:gd name="connsiteX12" fmla="*/ 1257300 w 1690688"/>
                <a:gd name="connsiteY12" fmla="*/ 266700 h 1624012"/>
                <a:gd name="connsiteX13" fmla="*/ 1209675 w 1690688"/>
                <a:gd name="connsiteY13" fmla="*/ 28575 h 1624012"/>
                <a:gd name="connsiteX14" fmla="*/ 1157288 w 1690688"/>
                <a:gd name="connsiteY14" fmla="*/ 0 h 1624012"/>
                <a:gd name="connsiteX15" fmla="*/ 1100138 w 1690688"/>
                <a:gd name="connsiteY15" fmla="*/ 23812 h 1624012"/>
                <a:gd name="connsiteX16" fmla="*/ 1171575 w 1690688"/>
                <a:gd name="connsiteY16" fmla="*/ 266700 h 1624012"/>
                <a:gd name="connsiteX17" fmla="*/ 1138238 w 1690688"/>
                <a:gd name="connsiteY17" fmla="*/ 314325 h 1624012"/>
                <a:gd name="connsiteX18" fmla="*/ 1076325 w 1690688"/>
                <a:gd name="connsiteY18" fmla="*/ 338137 h 1624012"/>
                <a:gd name="connsiteX19" fmla="*/ 800100 w 1690688"/>
                <a:gd name="connsiteY19" fmla="*/ 257175 h 1624012"/>
                <a:gd name="connsiteX20" fmla="*/ 785813 w 1690688"/>
                <a:gd name="connsiteY20" fmla="*/ 361950 h 1624012"/>
                <a:gd name="connsiteX21" fmla="*/ 690563 w 1690688"/>
                <a:gd name="connsiteY21" fmla="*/ 385762 h 1624012"/>
                <a:gd name="connsiteX22" fmla="*/ 700088 w 1690688"/>
                <a:gd name="connsiteY22" fmla="*/ 314325 h 1624012"/>
                <a:gd name="connsiteX23" fmla="*/ 581025 w 1690688"/>
                <a:gd name="connsiteY23" fmla="*/ 238125 h 1624012"/>
                <a:gd name="connsiteX24" fmla="*/ 557213 w 1690688"/>
                <a:gd name="connsiteY24" fmla="*/ 323850 h 1624012"/>
                <a:gd name="connsiteX25" fmla="*/ 328613 w 1690688"/>
                <a:gd name="connsiteY25" fmla="*/ 228600 h 1624012"/>
                <a:gd name="connsiteX26" fmla="*/ 319088 w 1690688"/>
                <a:gd name="connsiteY26" fmla="*/ 252412 h 1624012"/>
                <a:gd name="connsiteX27" fmla="*/ 252413 w 1690688"/>
                <a:gd name="connsiteY27" fmla="*/ 200025 h 1624012"/>
                <a:gd name="connsiteX28" fmla="*/ 200025 w 1690688"/>
                <a:gd name="connsiteY28" fmla="*/ 223837 h 1624012"/>
                <a:gd name="connsiteX29" fmla="*/ 209550 w 1690688"/>
                <a:gd name="connsiteY29" fmla="*/ 252412 h 1624012"/>
                <a:gd name="connsiteX30" fmla="*/ 123825 w 1690688"/>
                <a:gd name="connsiteY30" fmla="*/ 233362 h 1624012"/>
                <a:gd name="connsiteX31" fmla="*/ 71438 w 1690688"/>
                <a:gd name="connsiteY31" fmla="*/ 295275 h 1624012"/>
                <a:gd name="connsiteX32" fmla="*/ 19050 w 1690688"/>
                <a:gd name="connsiteY32" fmla="*/ 280987 h 1624012"/>
                <a:gd name="connsiteX33" fmla="*/ 0 w 1690688"/>
                <a:gd name="connsiteY33" fmla="*/ 328612 h 1624012"/>
                <a:gd name="connsiteX34" fmla="*/ 52388 w 1690688"/>
                <a:gd name="connsiteY34" fmla="*/ 366712 h 1624012"/>
                <a:gd name="connsiteX35" fmla="*/ 42863 w 1690688"/>
                <a:gd name="connsiteY35" fmla="*/ 395287 h 1624012"/>
                <a:gd name="connsiteX36" fmla="*/ 104775 w 1690688"/>
                <a:gd name="connsiteY36" fmla="*/ 400050 h 1624012"/>
                <a:gd name="connsiteX37" fmla="*/ 266700 w 1690688"/>
                <a:gd name="connsiteY37" fmla="*/ 442912 h 1624012"/>
                <a:gd name="connsiteX38" fmla="*/ 309563 w 1690688"/>
                <a:gd name="connsiteY38" fmla="*/ 495300 h 1624012"/>
                <a:gd name="connsiteX39" fmla="*/ 266700 w 1690688"/>
                <a:gd name="connsiteY39" fmla="*/ 590550 h 1624012"/>
                <a:gd name="connsiteX40" fmla="*/ 238125 w 1690688"/>
                <a:gd name="connsiteY40" fmla="*/ 733425 h 1624012"/>
                <a:gd name="connsiteX41" fmla="*/ 176213 w 1690688"/>
                <a:gd name="connsiteY41" fmla="*/ 895350 h 1624012"/>
                <a:gd name="connsiteX42" fmla="*/ 95250 w 1690688"/>
                <a:gd name="connsiteY42" fmla="*/ 1009650 h 1624012"/>
                <a:gd name="connsiteX43" fmla="*/ 0 w 1690688"/>
                <a:gd name="connsiteY43" fmla="*/ 1090612 h 1624012"/>
                <a:gd name="connsiteX44" fmla="*/ 147638 w 1690688"/>
                <a:gd name="connsiteY44" fmla="*/ 1271587 h 1624012"/>
                <a:gd name="connsiteX45" fmla="*/ 200025 w 1690688"/>
                <a:gd name="connsiteY45" fmla="*/ 1223962 h 1624012"/>
                <a:gd name="connsiteX46" fmla="*/ 266700 w 1690688"/>
                <a:gd name="connsiteY46" fmla="*/ 1281112 h 1624012"/>
                <a:gd name="connsiteX47" fmla="*/ 300038 w 1690688"/>
                <a:gd name="connsiteY47" fmla="*/ 1243012 h 1624012"/>
                <a:gd name="connsiteX48" fmla="*/ 428625 w 1690688"/>
                <a:gd name="connsiteY48" fmla="*/ 1343025 h 1624012"/>
                <a:gd name="connsiteX49" fmla="*/ 533400 w 1690688"/>
                <a:gd name="connsiteY49" fmla="*/ 1466850 h 1624012"/>
                <a:gd name="connsiteX50" fmla="*/ 652463 w 1690688"/>
                <a:gd name="connsiteY50" fmla="*/ 1566862 h 1624012"/>
                <a:gd name="connsiteX51" fmla="*/ 738188 w 1690688"/>
                <a:gd name="connsiteY51" fmla="*/ 1566862 h 1624012"/>
                <a:gd name="connsiteX52" fmla="*/ 842963 w 1690688"/>
                <a:gd name="connsiteY52" fmla="*/ 1624012 h 1624012"/>
                <a:gd name="connsiteX53" fmla="*/ 1085850 w 1690688"/>
                <a:gd name="connsiteY53" fmla="*/ 1595437 h 1624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690688" h="1624012">
                  <a:moveTo>
                    <a:pt x="1085850" y="1595437"/>
                  </a:moveTo>
                  <a:lnTo>
                    <a:pt x="1085850" y="1419225"/>
                  </a:lnTo>
                  <a:lnTo>
                    <a:pt x="1204913" y="1281112"/>
                  </a:lnTo>
                  <a:lnTo>
                    <a:pt x="1285875" y="1304925"/>
                  </a:lnTo>
                  <a:lnTo>
                    <a:pt x="1347788" y="981075"/>
                  </a:lnTo>
                  <a:lnTo>
                    <a:pt x="1443038" y="809625"/>
                  </a:lnTo>
                  <a:lnTo>
                    <a:pt x="1524000" y="857250"/>
                  </a:lnTo>
                  <a:lnTo>
                    <a:pt x="1604963" y="742950"/>
                  </a:lnTo>
                  <a:lnTo>
                    <a:pt x="1652588" y="757237"/>
                  </a:lnTo>
                  <a:lnTo>
                    <a:pt x="1690688" y="657225"/>
                  </a:lnTo>
                  <a:lnTo>
                    <a:pt x="1524000" y="438150"/>
                  </a:lnTo>
                  <a:lnTo>
                    <a:pt x="1300163" y="381000"/>
                  </a:lnTo>
                  <a:lnTo>
                    <a:pt x="1257300" y="266700"/>
                  </a:lnTo>
                  <a:lnTo>
                    <a:pt x="1209675" y="28575"/>
                  </a:lnTo>
                  <a:lnTo>
                    <a:pt x="1157288" y="0"/>
                  </a:lnTo>
                  <a:lnTo>
                    <a:pt x="1100138" y="23812"/>
                  </a:lnTo>
                  <a:lnTo>
                    <a:pt x="1171575" y="266700"/>
                  </a:lnTo>
                  <a:lnTo>
                    <a:pt x="1138238" y="314325"/>
                  </a:lnTo>
                  <a:lnTo>
                    <a:pt x="1076325" y="338137"/>
                  </a:lnTo>
                  <a:lnTo>
                    <a:pt x="800100" y="257175"/>
                  </a:lnTo>
                  <a:lnTo>
                    <a:pt x="785813" y="361950"/>
                  </a:lnTo>
                  <a:lnTo>
                    <a:pt x="690563" y="385762"/>
                  </a:lnTo>
                  <a:lnTo>
                    <a:pt x="700088" y="314325"/>
                  </a:lnTo>
                  <a:lnTo>
                    <a:pt x="581025" y="238125"/>
                  </a:lnTo>
                  <a:lnTo>
                    <a:pt x="557213" y="323850"/>
                  </a:lnTo>
                  <a:lnTo>
                    <a:pt x="328613" y="228600"/>
                  </a:lnTo>
                  <a:lnTo>
                    <a:pt x="319088" y="252412"/>
                  </a:lnTo>
                  <a:lnTo>
                    <a:pt x="252413" y="200025"/>
                  </a:lnTo>
                  <a:lnTo>
                    <a:pt x="200025" y="223837"/>
                  </a:lnTo>
                  <a:lnTo>
                    <a:pt x="209550" y="252412"/>
                  </a:lnTo>
                  <a:lnTo>
                    <a:pt x="123825" y="233362"/>
                  </a:lnTo>
                  <a:lnTo>
                    <a:pt x="71438" y="295275"/>
                  </a:lnTo>
                  <a:lnTo>
                    <a:pt x="19050" y="280987"/>
                  </a:lnTo>
                  <a:lnTo>
                    <a:pt x="0" y="328612"/>
                  </a:lnTo>
                  <a:lnTo>
                    <a:pt x="52388" y="366712"/>
                  </a:lnTo>
                  <a:lnTo>
                    <a:pt x="42863" y="395287"/>
                  </a:lnTo>
                  <a:lnTo>
                    <a:pt x="104775" y="400050"/>
                  </a:lnTo>
                  <a:lnTo>
                    <a:pt x="266700" y="442912"/>
                  </a:lnTo>
                  <a:lnTo>
                    <a:pt x="309563" y="495300"/>
                  </a:lnTo>
                  <a:lnTo>
                    <a:pt x="266700" y="590550"/>
                  </a:lnTo>
                  <a:lnTo>
                    <a:pt x="238125" y="733425"/>
                  </a:lnTo>
                  <a:lnTo>
                    <a:pt x="176213" y="895350"/>
                  </a:lnTo>
                  <a:lnTo>
                    <a:pt x="95250" y="1009650"/>
                  </a:lnTo>
                  <a:lnTo>
                    <a:pt x="0" y="1090612"/>
                  </a:lnTo>
                  <a:lnTo>
                    <a:pt x="147638" y="1271587"/>
                  </a:lnTo>
                  <a:lnTo>
                    <a:pt x="200025" y="1223962"/>
                  </a:lnTo>
                  <a:lnTo>
                    <a:pt x="266700" y="1281112"/>
                  </a:lnTo>
                  <a:lnTo>
                    <a:pt x="300038" y="1243012"/>
                  </a:lnTo>
                  <a:lnTo>
                    <a:pt x="428625" y="1343025"/>
                  </a:lnTo>
                  <a:lnTo>
                    <a:pt x="533400" y="1466850"/>
                  </a:lnTo>
                  <a:lnTo>
                    <a:pt x="652463" y="1566862"/>
                  </a:lnTo>
                  <a:lnTo>
                    <a:pt x="738188" y="1566862"/>
                  </a:lnTo>
                  <a:lnTo>
                    <a:pt x="842963" y="1624012"/>
                  </a:lnTo>
                  <a:lnTo>
                    <a:pt x="1085850" y="1595437"/>
                  </a:lnTo>
                  <a:close/>
                </a:path>
              </a:pathLst>
            </a:custGeom>
            <a:solidFill>
              <a:srgbClr val="8FAADC">
                <a:alpha val="50196"/>
              </a:srgbClr>
            </a:solidFill>
            <a:ln w="28575">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ardrop 8"/>
            <p:cNvSpPr>
              <a:spLocks noChangeAspect="1"/>
            </p:cNvSpPr>
            <p:nvPr/>
          </p:nvSpPr>
          <p:spPr>
            <a:xfrm rot="8822752">
              <a:off x="5751199" y="2826669"/>
              <a:ext cx="190916" cy="175393"/>
            </a:xfrm>
            <a:prstGeom prst="teardrop">
              <a:avLst>
                <a:gd name="adj" fmla="val 156228"/>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Teardrop 10"/>
            <p:cNvSpPr>
              <a:spLocks noChangeAspect="1"/>
            </p:cNvSpPr>
            <p:nvPr/>
          </p:nvSpPr>
          <p:spPr>
            <a:xfrm rot="8822752">
              <a:off x="1066855" y="1218306"/>
              <a:ext cx="190916" cy="175393"/>
            </a:xfrm>
            <a:prstGeom prst="teardrop">
              <a:avLst>
                <a:gd name="adj" fmla="val 156228"/>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Rectangle 11"/>
            <p:cNvSpPr/>
            <p:nvPr/>
          </p:nvSpPr>
          <p:spPr>
            <a:xfrm>
              <a:off x="1368838" y="1108350"/>
              <a:ext cx="1238801" cy="646331"/>
            </a:xfrm>
            <a:prstGeom prst="rect">
              <a:avLst/>
            </a:prstGeom>
          </p:spPr>
          <p:txBody>
            <a:bodyPr wrap="none">
              <a:spAutoFit/>
            </a:bodyPr>
            <a:lstStyle/>
            <a:p>
              <a:r>
                <a:rPr lang="en-US" dirty="0" smtClean="0"/>
                <a:t>Monitoring</a:t>
              </a:r>
            </a:p>
            <a:p>
              <a:r>
                <a:rPr lang="en-US" dirty="0" smtClean="0"/>
                <a:t>station</a:t>
              </a:r>
              <a:endParaRPr lang="en-IE" dirty="0"/>
            </a:p>
          </p:txBody>
        </p:sp>
        <p:sp>
          <p:nvSpPr>
            <p:cNvPr id="13" name="Freeform 12"/>
            <p:cNvSpPr/>
            <p:nvPr/>
          </p:nvSpPr>
          <p:spPr>
            <a:xfrm>
              <a:off x="3950447" y="1093694"/>
              <a:ext cx="6287247" cy="4052047"/>
            </a:xfrm>
            <a:custGeom>
              <a:avLst/>
              <a:gdLst>
                <a:gd name="connsiteX0" fmla="*/ 0 w 6287247"/>
                <a:gd name="connsiteY0" fmla="*/ 2336800 h 4052047"/>
                <a:gd name="connsiteX1" fmla="*/ 0 w 6287247"/>
                <a:gd name="connsiteY1" fmla="*/ 2336800 h 4052047"/>
                <a:gd name="connsiteX2" fmla="*/ 137459 w 6287247"/>
                <a:gd name="connsiteY2" fmla="*/ 2103718 h 4052047"/>
                <a:gd name="connsiteX3" fmla="*/ 215153 w 6287247"/>
                <a:gd name="connsiteY3" fmla="*/ 1870635 h 4052047"/>
                <a:gd name="connsiteX4" fmla="*/ 239059 w 6287247"/>
                <a:gd name="connsiteY4" fmla="*/ 1727200 h 4052047"/>
                <a:gd name="connsiteX5" fmla="*/ 328706 w 6287247"/>
                <a:gd name="connsiteY5" fmla="*/ 1643530 h 4052047"/>
                <a:gd name="connsiteX6" fmla="*/ 406400 w 6287247"/>
                <a:gd name="connsiteY6" fmla="*/ 1607671 h 4052047"/>
                <a:gd name="connsiteX7" fmla="*/ 525929 w 6287247"/>
                <a:gd name="connsiteY7" fmla="*/ 1631577 h 4052047"/>
                <a:gd name="connsiteX8" fmla="*/ 591671 w 6287247"/>
                <a:gd name="connsiteY8" fmla="*/ 1589741 h 4052047"/>
                <a:gd name="connsiteX9" fmla="*/ 645459 w 6287247"/>
                <a:gd name="connsiteY9" fmla="*/ 1571812 h 4052047"/>
                <a:gd name="connsiteX10" fmla="*/ 770965 w 6287247"/>
                <a:gd name="connsiteY10" fmla="*/ 1577788 h 4052047"/>
                <a:gd name="connsiteX11" fmla="*/ 806824 w 6287247"/>
                <a:gd name="connsiteY11" fmla="*/ 1529977 h 4052047"/>
                <a:gd name="connsiteX12" fmla="*/ 687294 w 6287247"/>
                <a:gd name="connsiteY12" fmla="*/ 1452282 h 4052047"/>
                <a:gd name="connsiteX13" fmla="*/ 687294 w 6287247"/>
                <a:gd name="connsiteY13" fmla="*/ 1452282 h 4052047"/>
                <a:gd name="connsiteX14" fmla="*/ 764988 w 6287247"/>
                <a:gd name="connsiteY14" fmla="*/ 1440330 h 4052047"/>
                <a:gd name="connsiteX15" fmla="*/ 884518 w 6287247"/>
                <a:gd name="connsiteY15" fmla="*/ 1225177 h 4052047"/>
                <a:gd name="connsiteX16" fmla="*/ 896471 w 6287247"/>
                <a:gd name="connsiteY16" fmla="*/ 1063812 h 4052047"/>
                <a:gd name="connsiteX17" fmla="*/ 1159435 w 6287247"/>
                <a:gd name="connsiteY17" fmla="*/ 1464235 h 4052047"/>
                <a:gd name="connsiteX18" fmla="*/ 1261035 w 6287247"/>
                <a:gd name="connsiteY18" fmla="*/ 1541930 h 4052047"/>
                <a:gd name="connsiteX19" fmla="*/ 1314824 w 6287247"/>
                <a:gd name="connsiteY19" fmla="*/ 1559859 h 4052047"/>
                <a:gd name="connsiteX20" fmla="*/ 1488141 w 6287247"/>
                <a:gd name="connsiteY20" fmla="*/ 1524000 h 4052047"/>
                <a:gd name="connsiteX21" fmla="*/ 1464235 w 6287247"/>
                <a:gd name="connsiteY21" fmla="*/ 1410447 h 4052047"/>
                <a:gd name="connsiteX22" fmla="*/ 1261035 w 6287247"/>
                <a:gd name="connsiteY22" fmla="*/ 1165412 h 4052047"/>
                <a:gd name="connsiteX23" fmla="*/ 1326777 w 6287247"/>
                <a:gd name="connsiteY23" fmla="*/ 1123577 h 4052047"/>
                <a:gd name="connsiteX24" fmla="*/ 1410447 w 6287247"/>
                <a:gd name="connsiteY24" fmla="*/ 1165412 h 4052047"/>
                <a:gd name="connsiteX25" fmla="*/ 1470212 w 6287247"/>
                <a:gd name="connsiteY25" fmla="*/ 1147482 h 4052047"/>
                <a:gd name="connsiteX26" fmla="*/ 1559859 w 6287247"/>
                <a:gd name="connsiteY26" fmla="*/ 1213224 h 4052047"/>
                <a:gd name="connsiteX27" fmla="*/ 1601694 w 6287247"/>
                <a:gd name="connsiteY27" fmla="*/ 1189318 h 4052047"/>
                <a:gd name="connsiteX28" fmla="*/ 1703294 w 6287247"/>
                <a:gd name="connsiteY28" fmla="*/ 1219200 h 4052047"/>
                <a:gd name="connsiteX29" fmla="*/ 1804894 w 6287247"/>
                <a:gd name="connsiteY29" fmla="*/ 1129553 h 4052047"/>
                <a:gd name="connsiteX30" fmla="*/ 1906494 w 6287247"/>
                <a:gd name="connsiteY30" fmla="*/ 1201271 h 4052047"/>
                <a:gd name="connsiteX31" fmla="*/ 2097741 w 6287247"/>
                <a:gd name="connsiteY31" fmla="*/ 1081741 h 4052047"/>
                <a:gd name="connsiteX32" fmla="*/ 2175435 w 6287247"/>
                <a:gd name="connsiteY32" fmla="*/ 1165412 h 4052047"/>
                <a:gd name="connsiteX33" fmla="*/ 2199341 w 6287247"/>
                <a:gd name="connsiteY33" fmla="*/ 1201271 h 4052047"/>
                <a:gd name="connsiteX34" fmla="*/ 2235200 w 6287247"/>
                <a:gd name="connsiteY34" fmla="*/ 1177365 h 4052047"/>
                <a:gd name="connsiteX35" fmla="*/ 2271059 w 6287247"/>
                <a:gd name="connsiteY35" fmla="*/ 1123577 h 4052047"/>
                <a:gd name="connsiteX36" fmla="*/ 2259106 w 6287247"/>
                <a:gd name="connsiteY36" fmla="*/ 1045882 h 4052047"/>
                <a:gd name="connsiteX37" fmla="*/ 3071906 w 6287247"/>
                <a:gd name="connsiteY37" fmla="*/ 950259 h 4052047"/>
                <a:gd name="connsiteX38" fmla="*/ 3042024 w 6287247"/>
                <a:gd name="connsiteY38" fmla="*/ 884518 h 4052047"/>
                <a:gd name="connsiteX39" fmla="*/ 3113741 w 6287247"/>
                <a:gd name="connsiteY39" fmla="*/ 812800 h 4052047"/>
                <a:gd name="connsiteX40" fmla="*/ 3065929 w 6287247"/>
                <a:gd name="connsiteY40" fmla="*/ 782918 h 4052047"/>
                <a:gd name="connsiteX41" fmla="*/ 2928471 w 6287247"/>
                <a:gd name="connsiteY41" fmla="*/ 794871 h 4052047"/>
                <a:gd name="connsiteX42" fmla="*/ 2940424 w 6287247"/>
                <a:gd name="connsiteY42" fmla="*/ 723153 h 4052047"/>
                <a:gd name="connsiteX43" fmla="*/ 2922494 w 6287247"/>
                <a:gd name="connsiteY43" fmla="*/ 669365 h 4052047"/>
                <a:gd name="connsiteX44" fmla="*/ 2832847 w 6287247"/>
                <a:gd name="connsiteY44" fmla="*/ 663388 h 4052047"/>
                <a:gd name="connsiteX45" fmla="*/ 2796988 w 6287247"/>
                <a:gd name="connsiteY45" fmla="*/ 502024 h 4052047"/>
                <a:gd name="connsiteX46" fmla="*/ 2892612 w 6287247"/>
                <a:gd name="connsiteY46" fmla="*/ 496047 h 4052047"/>
                <a:gd name="connsiteX47" fmla="*/ 2844800 w 6287247"/>
                <a:gd name="connsiteY47" fmla="*/ 328706 h 4052047"/>
                <a:gd name="connsiteX48" fmla="*/ 2731247 w 6287247"/>
                <a:gd name="connsiteY48" fmla="*/ 346635 h 4052047"/>
                <a:gd name="connsiteX49" fmla="*/ 2671482 w 6287247"/>
                <a:gd name="connsiteY49" fmla="*/ 352612 h 4052047"/>
                <a:gd name="connsiteX50" fmla="*/ 2635624 w 6287247"/>
                <a:gd name="connsiteY50" fmla="*/ 358588 h 4052047"/>
                <a:gd name="connsiteX51" fmla="*/ 2366682 w 6287247"/>
                <a:gd name="connsiteY51" fmla="*/ 203200 h 4052047"/>
                <a:gd name="connsiteX52" fmla="*/ 2438400 w 6287247"/>
                <a:gd name="connsiteY52" fmla="*/ 0 h 4052047"/>
                <a:gd name="connsiteX53" fmla="*/ 3101788 w 6287247"/>
                <a:gd name="connsiteY53" fmla="*/ 17930 h 4052047"/>
                <a:gd name="connsiteX54" fmla="*/ 3101788 w 6287247"/>
                <a:gd name="connsiteY54" fmla="*/ 107577 h 4052047"/>
                <a:gd name="connsiteX55" fmla="*/ 3179482 w 6287247"/>
                <a:gd name="connsiteY55" fmla="*/ 256988 h 4052047"/>
                <a:gd name="connsiteX56" fmla="*/ 3215341 w 6287247"/>
                <a:gd name="connsiteY56" fmla="*/ 256988 h 4052047"/>
                <a:gd name="connsiteX57" fmla="*/ 3215341 w 6287247"/>
                <a:gd name="connsiteY57" fmla="*/ 256988 h 4052047"/>
                <a:gd name="connsiteX58" fmla="*/ 3544047 w 6287247"/>
                <a:gd name="connsiteY58" fmla="*/ 508000 h 4052047"/>
                <a:gd name="connsiteX59" fmla="*/ 3573929 w 6287247"/>
                <a:gd name="connsiteY59" fmla="*/ 484094 h 4052047"/>
                <a:gd name="connsiteX60" fmla="*/ 3550024 w 6287247"/>
                <a:gd name="connsiteY60" fmla="*/ 418353 h 4052047"/>
                <a:gd name="connsiteX61" fmla="*/ 3532094 w 6287247"/>
                <a:gd name="connsiteY61" fmla="*/ 340659 h 4052047"/>
                <a:gd name="connsiteX62" fmla="*/ 3609788 w 6287247"/>
                <a:gd name="connsiteY62" fmla="*/ 310777 h 4052047"/>
                <a:gd name="connsiteX63" fmla="*/ 3567953 w 6287247"/>
                <a:gd name="connsiteY63" fmla="*/ 227106 h 4052047"/>
                <a:gd name="connsiteX64" fmla="*/ 3663577 w 6287247"/>
                <a:gd name="connsiteY64" fmla="*/ 167341 h 4052047"/>
                <a:gd name="connsiteX65" fmla="*/ 3753224 w 6287247"/>
                <a:gd name="connsiteY65" fmla="*/ 191247 h 4052047"/>
                <a:gd name="connsiteX66" fmla="*/ 3759200 w 6287247"/>
                <a:gd name="connsiteY66" fmla="*/ 262965 h 4052047"/>
                <a:gd name="connsiteX67" fmla="*/ 3896659 w 6287247"/>
                <a:gd name="connsiteY67" fmla="*/ 256988 h 4052047"/>
                <a:gd name="connsiteX68" fmla="*/ 3878729 w 6287247"/>
                <a:gd name="connsiteY68" fmla="*/ 364565 h 4052047"/>
                <a:gd name="connsiteX69" fmla="*/ 3950447 w 6287247"/>
                <a:gd name="connsiteY69" fmla="*/ 388471 h 4052047"/>
                <a:gd name="connsiteX70" fmla="*/ 3902635 w 6287247"/>
                <a:gd name="connsiteY70" fmla="*/ 466165 h 4052047"/>
                <a:gd name="connsiteX71" fmla="*/ 4147671 w 6287247"/>
                <a:gd name="connsiteY71" fmla="*/ 519953 h 4052047"/>
                <a:gd name="connsiteX72" fmla="*/ 4297082 w 6287247"/>
                <a:gd name="connsiteY72" fmla="*/ 334682 h 4052047"/>
                <a:gd name="connsiteX73" fmla="*/ 4291106 w 6287247"/>
                <a:gd name="connsiteY73" fmla="*/ 394447 h 4052047"/>
                <a:gd name="connsiteX74" fmla="*/ 4368800 w 6287247"/>
                <a:gd name="connsiteY74" fmla="*/ 561788 h 4052047"/>
                <a:gd name="connsiteX75" fmla="*/ 4320988 w 6287247"/>
                <a:gd name="connsiteY75" fmla="*/ 621553 h 4052047"/>
                <a:gd name="connsiteX76" fmla="*/ 4231341 w 6287247"/>
                <a:gd name="connsiteY76" fmla="*/ 800847 h 4052047"/>
                <a:gd name="connsiteX77" fmla="*/ 4285129 w 6287247"/>
                <a:gd name="connsiteY77" fmla="*/ 806824 h 4052047"/>
                <a:gd name="connsiteX78" fmla="*/ 4303059 w 6287247"/>
                <a:gd name="connsiteY78" fmla="*/ 818777 h 4052047"/>
                <a:gd name="connsiteX79" fmla="*/ 4338918 w 6287247"/>
                <a:gd name="connsiteY79" fmla="*/ 824753 h 4052047"/>
                <a:gd name="connsiteX80" fmla="*/ 4338918 w 6287247"/>
                <a:gd name="connsiteY80" fmla="*/ 824753 h 4052047"/>
                <a:gd name="connsiteX81" fmla="*/ 4338918 w 6287247"/>
                <a:gd name="connsiteY81" fmla="*/ 908424 h 4052047"/>
                <a:gd name="connsiteX82" fmla="*/ 4530165 w 6287247"/>
                <a:gd name="connsiteY82" fmla="*/ 1314824 h 4052047"/>
                <a:gd name="connsiteX83" fmla="*/ 4524188 w 6287247"/>
                <a:gd name="connsiteY83" fmla="*/ 1338730 h 4052047"/>
                <a:gd name="connsiteX84" fmla="*/ 4673600 w 6287247"/>
                <a:gd name="connsiteY84" fmla="*/ 1559859 h 4052047"/>
                <a:gd name="connsiteX85" fmla="*/ 4721412 w 6287247"/>
                <a:gd name="connsiteY85" fmla="*/ 1535953 h 4052047"/>
                <a:gd name="connsiteX86" fmla="*/ 4739341 w 6287247"/>
                <a:gd name="connsiteY86" fmla="*/ 1583765 h 4052047"/>
                <a:gd name="connsiteX87" fmla="*/ 4864847 w 6287247"/>
                <a:gd name="connsiteY87" fmla="*/ 1553882 h 4052047"/>
                <a:gd name="connsiteX88" fmla="*/ 4918635 w 6287247"/>
                <a:gd name="connsiteY88" fmla="*/ 1559859 h 4052047"/>
                <a:gd name="connsiteX89" fmla="*/ 4888753 w 6287247"/>
                <a:gd name="connsiteY89" fmla="*/ 1780988 h 4052047"/>
                <a:gd name="connsiteX90" fmla="*/ 4685553 w 6287247"/>
                <a:gd name="connsiteY90" fmla="*/ 1798918 h 4052047"/>
                <a:gd name="connsiteX91" fmla="*/ 4685553 w 6287247"/>
                <a:gd name="connsiteY91" fmla="*/ 1798918 h 4052047"/>
                <a:gd name="connsiteX92" fmla="*/ 5402729 w 6287247"/>
                <a:gd name="connsiteY92" fmla="*/ 2067859 h 4052047"/>
                <a:gd name="connsiteX93" fmla="*/ 5916706 w 6287247"/>
                <a:gd name="connsiteY93" fmla="*/ 2133600 h 4052047"/>
                <a:gd name="connsiteX94" fmla="*/ 6060141 w 6287247"/>
                <a:gd name="connsiteY94" fmla="*/ 2127624 h 4052047"/>
                <a:gd name="connsiteX95" fmla="*/ 6287247 w 6287247"/>
                <a:gd name="connsiteY95" fmla="*/ 2223247 h 4052047"/>
                <a:gd name="connsiteX96" fmla="*/ 6185647 w 6287247"/>
                <a:gd name="connsiteY96" fmla="*/ 2336800 h 4052047"/>
                <a:gd name="connsiteX97" fmla="*/ 5588000 w 6287247"/>
                <a:gd name="connsiteY97" fmla="*/ 2342777 h 4052047"/>
                <a:gd name="connsiteX98" fmla="*/ 5474447 w 6287247"/>
                <a:gd name="connsiteY98" fmla="*/ 2396565 h 4052047"/>
                <a:gd name="connsiteX99" fmla="*/ 5456518 w 6287247"/>
                <a:gd name="connsiteY99" fmla="*/ 2486212 h 4052047"/>
                <a:gd name="connsiteX100" fmla="*/ 5474447 w 6287247"/>
                <a:gd name="connsiteY100" fmla="*/ 2563906 h 4052047"/>
                <a:gd name="connsiteX101" fmla="*/ 5133788 w 6287247"/>
                <a:gd name="connsiteY101" fmla="*/ 3077882 h 4052047"/>
                <a:gd name="connsiteX102" fmla="*/ 5163671 w 6287247"/>
                <a:gd name="connsiteY102" fmla="*/ 3203388 h 4052047"/>
                <a:gd name="connsiteX103" fmla="*/ 5121835 w 6287247"/>
                <a:gd name="connsiteY103" fmla="*/ 3215341 h 4052047"/>
                <a:gd name="connsiteX104" fmla="*/ 5169647 w 6287247"/>
                <a:gd name="connsiteY104" fmla="*/ 3322918 h 4052047"/>
                <a:gd name="connsiteX105" fmla="*/ 5169647 w 6287247"/>
                <a:gd name="connsiteY105" fmla="*/ 3322918 h 4052047"/>
                <a:gd name="connsiteX106" fmla="*/ 5115859 w 6287247"/>
                <a:gd name="connsiteY106" fmla="*/ 3340847 h 4052047"/>
                <a:gd name="connsiteX107" fmla="*/ 5074024 w 6287247"/>
                <a:gd name="connsiteY107" fmla="*/ 3484282 h 4052047"/>
                <a:gd name="connsiteX108" fmla="*/ 5002306 w 6287247"/>
                <a:gd name="connsiteY108" fmla="*/ 3621741 h 4052047"/>
                <a:gd name="connsiteX109" fmla="*/ 5026212 w 6287247"/>
                <a:gd name="connsiteY109" fmla="*/ 3711388 h 4052047"/>
                <a:gd name="connsiteX110" fmla="*/ 5080000 w 6287247"/>
                <a:gd name="connsiteY110" fmla="*/ 3777130 h 4052047"/>
                <a:gd name="connsiteX111" fmla="*/ 5050118 w 6287247"/>
                <a:gd name="connsiteY111" fmla="*/ 3866777 h 4052047"/>
                <a:gd name="connsiteX112" fmla="*/ 5032188 w 6287247"/>
                <a:gd name="connsiteY112" fmla="*/ 3950447 h 4052047"/>
                <a:gd name="connsiteX113" fmla="*/ 4966447 w 6287247"/>
                <a:gd name="connsiteY113" fmla="*/ 3974353 h 4052047"/>
                <a:gd name="connsiteX114" fmla="*/ 4930588 w 6287247"/>
                <a:gd name="connsiteY114" fmla="*/ 3836894 h 4052047"/>
                <a:gd name="connsiteX115" fmla="*/ 4894729 w 6287247"/>
                <a:gd name="connsiteY115" fmla="*/ 3842871 h 4052047"/>
                <a:gd name="connsiteX116" fmla="*/ 4852894 w 6287247"/>
                <a:gd name="connsiteY116" fmla="*/ 3932518 h 4052047"/>
                <a:gd name="connsiteX117" fmla="*/ 4799106 w 6287247"/>
                <a:gd name="connsiteY117" fmla="*/ 3938494 h 4052047"/>
                <a:gd name="connsiteX118" fmla="*/ 4781177 w 6287247"/>
                <a:gd name="connsiteY118" fmla="*/ 3974353 h 4052047"/>
                <a:gd name="connsiteX119" fmla="*/ 4805082 w 6287247"/>
                <a:gd name="connsiteY119" fmla="*/ 4052047 h 4052047"/>
                <a:gd name="connsiteX120" fmla="*/ 4691529 w 6287247"/>
                <a:gd name="connsiteY120" fmla="*/ 4010212 h 4052047"/>
                <a:gd name="connsiteX121" fmla="*/ 4691529 w 6287247"/>
                <a:gd name="connsiteY121" fmla="*/ 4010212 h 4052047"/>
                <a:gd name="connsiteX122" fmla="*/ 4751294 w 6287247"/>
                <a:gd name="connsiteY122" fmla="*/ 3914588 h 4052047"/>
                <a:gd name="connsiteX123" fmla="*/ 4709459 w 6287247"/>
                <a:gd name="connsiteY123" fmla="*/ 3854824 h 4052047"/>
                <a:gd name="connsiteX124" fmla="*/ 4655671 w 6287247"/>
                <a:gd name="connsiteY124" fmla="*/ 3878730 h 4052047"/>
                <a:gd name="connsiteX125" fmla="*/ 4655671 w 6287247"/>
                <a:gd name="connsiteY125" fmla="*/ 3675530 h 4052047"/>
                <a:gd name="connsiteX126" fmla="*/ 4589929 w 6287247"/>
                <a:gd name="connsiteY126" fmla="*/ 3621741 h 4052047"/>
                <a:gd name="connsiteX127" fmla="*/ 4733365 w 6287247"/>
                <a:gd name="connsiteY127" fmla="*/ 3591859 h 4052047"/>
                <a:gd name="connsiteX128" fmla="*/ 4560047 w 6287247"/>
                <a:gd name="connsiteY128" fmla="*/ 3436471 h 4052047"/>
                <a:gd name="connsiteX129" fmla="*/ 4464424 w 6287247"/>
                <a:gd name="connsiteY129" fmla="*/ 3478306 h 4052047"/>
                <a:gd name="connsiteX130" fmla="*/ 4338918 w 6287247"/>
                <a:gd name="connsiteY130" fmla="*/ 3454400 h 4052047"/>
                <a:gd name="connsiteX131" fmla="*/ 4338918 w 6287247"/>
                <a:gd name="connsiteY131" fmla="*/ 3454400 h 4052047"/>
                <a:gd name="connsiteX132" fmla="*/ 4428565 w 6287247"/>
                <a:gd name="connsiteY132" fmla="*/ 3388659 h 4052047"/>
                <a:gd name="connsiteX133" fmla="*/ 4315012 w 6287247"/>
                <a:gd name="connsiteY133" fmla="*/ 3245224 h 4052047"/>
                <a:gd name="connsiteX134" fmla="*/ 4171577 w 6287247"/>
                <a:gd name="connsiteY134" fmla="*/ 3257177 h 4052047"/>
                <a:gd name="connsiteX135" fmla="*/ 4093882 w 6287247"/>
                <a:gd name="connsiteY135" fmla="*/ 3418541 h 4052047"/>
                <a:gd name="connsiteX136" fmla="*/ 4046071 w 6287247"/>
                <a:gd name="connsiteY136" fmla="*/ 3227294 h 4052047"/>
                <a:gd name="connsiteX137" fmla="*/ 3896659 w 6287247"/>
                <a:gd name="connsiteY137" fmla="*/ 3221318 h 4052047"/>
                <a:gd name="connsiteX138" fmla="*/ 3854824 w 6287247"/>
                <a:gd name="connsiteY138" fmla="*/ 3406588 h 4052047"/>
                <a:gd name="connsiteX139" fmla="*/ 3902635 w 6287247"/>
                <a:gd name="connsiteY139" fmla="*/ 3526118 h 4052047"/>
                <a:gd name="connsiteX140" fmla="*/ 3681506 w 6287247"/>
                <a:gd name="connsiteY140" fmla="*/ 3675530 h 4052047"/>
                <a:gd name="connsiteX141" fmla="*/ 3490259 w 6287247"/>
                <a:gd name="connsiteY141" fmla="*/ 3561977 h 4052047"/>
                <a:gd name="connsiteX142" fmla="*/ 3388659 w 6287247"/>
                <a:gd name="connsiteY142" fmla="*/ 3609788 h 4052047"/>
                <a:gd name="connsiteX143" fmla="*/ 3466353 w 6287247"/>
                <a:gd name="connsiteY143" fmla="*/ 3484282 h 4052047"/>
                <a:gd name="connsiteX144" fmla="*/ 3430494 w 6287247"/>
                <a:gd name="connsiteY144" fmla="*/ 3358777 h 4052047"/>
                <a:gd name="connsiteX145" fmla="*/ 3322918 w 6287247"/>
                <a:gd name="connsiteY145" fmla="*/ 3203388 h 4052047"/>
                <a:gd name="connsiteX146" fmla="*/ 3269129 w 6287247"/>
                <a:gd name="connsiteY146" fmla="*/ 2976282 h 4052047"/>
                <a:gd name="connsiteX147" fmla="*/ 2964329 w 6287247"/>
                <a:gd name="connsiteY147" fmla="*/ 2767106 h 4052047"/>
                <a:gd name="connsiteX148" fmla="*/ 2743200 w 6287247"/>
                <a:gd name="connsiteY148" fmla="*/ 2671482 h 4052047"/>
                <a:gd name="connsiteX149" fmla="*/ 2641600 w 6287247"/>
                <a:gd name="connsiteY149" fmla="*/ 2647577 h 4052047"/>
                <a:gd name="connsiteX150" fmla="*/ 2683435 w 6287247"/>
                <a:gd name="connsiteY150" fmla="*/ 2522071 h 4052047"/>
                <a:gd name="connsiteX151" fmla="*/ 2629647 w 6287247"/>
                <a:gd name="connsiteY151" fmla="*/ 2438400 h 4052047"/>
                <a:gd name="connsiteX152" fmla="*/ 2408518 w 6287247"/>
                <a:gd name="connsiteY152" fmla="*/ 2420471 h 4052047"/>
                <a:gd name="connsiteX153" fmla="*/ 2235200 w 6287247"/>
                <a:gd name="connsiteY153" fmla="*/ 2384612 h 4052047"/>
                <a:gd name="connsiteX154" fmla="*/ 1972235 w 6287247"/>
                <a:gd name="connsiteY154" fmla="*/ 2169459 h 4052047"/>
                <a:gd name="connsiteX155" fmla="*/ 1912471 w 6287247"/>
                <a:gd name="connsiteY155" fmla="*/ 2175435 h 4052047"/>
                <a:gd name="connsiteX156" fmla="*/ 1924424 w 6287247"/>
                <a:gd name="connsiteY156" fmla="*/ 2181412 h 4052047"/>
                <a:gd name="connsiteX157" fmla="*/ 1876612 w 6287247"/>
                <a:gd name="connsiteY157" fmla="*/ 2145553 h 4052047"/>
                <a:gd name="connsiteX158" fmla="*/ 1834777 w 6287247"/>
                <a:gd name="connsiteY158" fmla="*/ 2169459 h 4052047"/>
                <a:gd name="connsiteX159" fmla="*/ 1733177 w 6287247"/>
                <a:gd name="connsiteY159" fmla="*/ 2037977 h 4052047"/>
                <a:gd name="connsiteX160" fmla="*/ 1625600 w 6287247"/>
                <a:gd name="connsiteY160" fmla="*/ 2115671 h 4052047"/>
                <a:gd name="connsiteX161" fmla="*/ 1589741 w 6287247"/>
                <a:gd name="connsiteY161" fmla="*/ 2079812 h 4052047"/>
                <a:gd name="connsiteX162" fmla="*/ 1565835 w 6287247"/>
                <a:gd name="connsiteY162" fmla="*/ 1990165 h 4052047"/>
                <a:gd name="connsiteX163" fmla="*/ 1392518 w 6287247"/>
                <a:gd name="connsiteY163" fmla="*/ 1978212 h 4052047"/>
                <a:gd name="connsiteX164" fmla="*/ 1255059 w 6287247"/>
                <a:gd name="connsiteY164" fmla="*/ 2055906 h 4052047"/>
                <a:gd name="connsiteX165" fmla="*/ 1189318 w 6287247"/>
                <a:gd name="connsiteY165" fmla="*/ 2067859 h 4052047"/>
                <a:gd name="connsiteX166" fmla="*/ 1111624 w 6287247"/>
                <a:gd name="connsiteY166" fmla="*/ 2055906 h 4052047"/>
                <a:gd name="connsiteX167" fmla="*/ 980141 w 6287247"/>
                <a:gd name="connsiteY167" fmla="*/ 1930400 h 4052047"/>
                <a:gd name="connsiteX168" fmla="*/ 920377 w 6287247"/>
                <a:gd name="connsiteY168" fmla="*/ 1942353 h 4052047"/>
                <a:gd name="connsiteX169" fmla="*/ 866588 w 6287247"/>
                <a:gd name="connsiteY169" fmla="*/ 2014071 h 4052047"/>
                <a:gd name="connsiteX170" fmla="*/ 699247 w 6287247"/>
                <a:gd name="connsiteY170" fmla="*/ 1978212 h 4052047"/>
                <a:gd name="connsiteX171" fmla="*/ 633506 w 6287247"/>
                <a:gd name="connsiteY171" fmla="*/ 1984188 h 4052047"/>
                <a:gd name="connsiteX172" fmla="*/ 519953 w 6287247"/>
                <a:gd name="connsiteY172" fmla="*/ 2109694 h 4052047"/>
                <a:gd name="connsiteX173" fmla="*/ 280894 w 6287247"/>
                <a:gd name="connsiteY173" fmla="*/ 2241177 h 4052047"/>
                <a:gd name="connsiteX174" fmla="*/ 191247 w 6287247"/>
                <a:gd name="connsiteY174" fmla="*/ 2229224 h 4052047"/>
                <a:gd name="connsiteX175" fmla="*/ 0 w 6287247"/>
                <a:gd name="connsiteY175" fmla="*/ 2336800 h 405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6287247" h="4052047">
                  <a:moveTo>
                    <a:pt x="0" y="2336800"/>
                  </a:moveTo>
                  <a:lnTo>
                    <a:pt x="0" y="2336800"/>
                  </a:lnTo>
                  <a:lnTo>
                    <a:pt x="137459" y="2103718"/>
                  </a:lnTo>
                  <a:lnTo>
                    <a:pt x="215153" y="1870635"/>
                  </a:lnTo>
                  <a:lnTo>
                    <a:pt x="239059" y="1727200"/>
                  </a:lnTo>
                  <a:lnTo>
                    <a:pt x="328706" y="1643530"/>
                  </a:lnTo>
                  <a:lnTo>
                    <a:pt x="406400" y="1607671"/>
                  </a:lnTo>
                  <a:lnTo>
                    <a:pt x="525929" y="1631577"/>
                  </a:lnTo>
                  <a:lnTo>
                    <a:pt x="591671" y="1589741"/>
                  </a:lnTo>
                  <a:lnTo>
                    <a:pt x="645459" y="1571812"/>
                  </a:lnTo>
                  <a:lnTo>
                    <a:pt x="770965" y="1577788"/>
                  </a:lnTo>
                  <a:lnTo>
                    <a:pt x="806824" y="1529977"/>
                  </a:lnTo>
                  <a:lnTo>
                    <a:pt x="687294" y="1452282"/>
                  </a:lnTo>
                  <a:lnTo>
                    <a:pt x="687294" y="1452282"/>
                  </a:lnTo>
                  <a:lnTo>
                    <a:pt x="764988" y="1440330"/>
                  </a:lnTo>
                  <a:lnTo>
                    <a:pt x="884518" y="1225177"/>
                  </a:lnTo>
                  <a:lnTo>
                    <a:pt x="896471" y="1063812"/>
                  </a:lnTo>
                  <a:lnTo>
                    <a:pt x="1159435" y="1464235"/>
                  </a:lnTo>
                  <a:lnTo>
                    <a:pt x="1261035" y="1541930"/>
                  </a:lnTo>
                  <a:lnTo>
                    <a:pt x="1314824" y="1559859"/>
                  </a:lnTo>
                  <a:lnTo>
                    <a:pt x="1488141" y="1524000"/>
                  </a:lnTo>
                  <a:lnTo>
                    <a:pt x="1464235" y="1410447"/>
                  </a:lnTo>
                  <a:lnTo>
                    <a:pt x="1261035" y="1165412"/>
                  </a:lnTo>
                  <a:lnTo>
                    <a:pt x="1326777" y="1123577"/>
                  </a:lnTo>
                  <a:lnTo>
                    <a:pt x="1410447" y="1165412"/>
                  </a:lnTo>
                  <a:lnTo>
                    <a:pt x="1470212" y="1147482"/>
                  </a:lnTo>
                  <a:lnTo>
                    <a:pt x="1559859" y="1213224"/>
                  </a:lnTo>
                  <a:lnTo>
                    <a:pt x="1601694" y="1189318"/>
                  </a:lnTo>
                  <a:lnTo>
                    <a:pt x="1703294" y="1219200"/>
                  </a:lnTo>
                  <a:lnTo>
                    <a:pt x="1804894" y="1129553"/>
                  </a:lnTo>
                  <a:lnTo>
                    <a:pt x="1906494" y="1201271"/>
                  </a:lnTo>
                  <a:lnTo>
                    <a:pt x="2097741" y="1081741"/>
                  </a:lnTo>
                  <a:lnTo>
                    <a:pt x="2175435" y="1165412"/>
                  </a:lnTo>
                  <a:lnTo>
                    <a:pt x="2199341" y="1201271"/>
                  </a:lnTo>
                  <a:lnTo>
                    <a:pt x="2235200" y="1177365"/>
                  </a:lnTo>
                  <a:lnTo>
                    <a:pt x="2271059" y="1123577"/>
                  </a:lnTo>
                  <a:lnTo>
                    <a:pt x="2259106" y="1045882"/>
                  </a:lnTo>
                  <a:lnTo>
                    <a:pt x="3071906" y="950259"/>
                  </a:lnTo>
                  <a:lnTo>
                    <a:pt x="3042024" y="884518"/>
                  </a:lnTo>
                  <a:lnTo>
                    <a:pt x="3113741" y="812800"/>
                  </a:lnTo>
                  <a:lnTo>
                    <a:pt x="3065929" y="782918"/>
                  </a:lnTo>
                  <a:lnTo>
                    <a:pt x="2928471" y="794871"/>
                  </a:lnTo>
                  <a:lnTo>
                    <a:pt x="2940424" y="723153"/>
                  </a:lnTo>
                  <a:lnTo>
                    <a:pt x="2922494" y="669365"/>
                  </a:lnTo>
                  <a:lnTo>
                    <a:pt x="2832847" y="663388"/>
                  </a:lnTo>
                  <a:lnTo>
                    <a:pt x="2796988" y="502024"/>
                  </a:lnTo>
                  <a:lnTo>
                    <a:pt x="2892612" y="496047"/>
                  </a:lnTo>
                  <a:lnTo>
                    <a:pt x="2844800" y="328706"/>
                  </a:lnTo>
                  <a:lnTo>
                    <a:pt x="2731247" y="346635"/>
                  </a:lnTo>
                  <a:cubicBezTo>
                    <a:pt x="2711325" y="348627"/>
                    <a:pt x="2691348" y="350129"/>
                    <a:pt x="2671482" y="352612"/>
                  </a:cubicBezTo>
                  <a:cubicBezTo>
                    <a:pt x="2659458" y="354115"/>
                    <a:pt x="2635624" y="358588"/>
                    <a:pt x="2635624" y="358588"/>
                  </a:cubicBezTo>
                  <a:lnTo>
                    <a:pt x="2366682" y="203200"/>
                  </a:lnTo>
                  <a:lnTo>
                    <a:pt x="2438400" y="0"/>
                  </a:lnTo>
                  <a:lnTo>
                    <a:pt x="3101788" y="17930"/>
                  </a:lnTo>
                  <a:lnTo>
                    <a:pt x="3101788" y="107577"/>
                  </a:lnTo>
                  <a:lnTo>
                    <a:pt x="3179482" y="256988"/>
                  </a:lnTo>
                  <a:lnTo>
                    <a:pt x="3215341" y="256988"/>
                  </a:lnTo>
                  <a:lnTo>
                    <a:pt x="3215341" y="256988"/>
                  </a:lnTo>
                  <a:lnTo>
                    <a:pt x="3544047" y="508000"/>
                  </a:lnTo>
                  <a:lnTo>
                    <a:pt x="3573929" y="484094"/>
                  </a:lnTo>
                  <a:lnTo>
                    <a:pt x="3550024" y="418353"/>
                  </a:lnTo>
                  <a:lnTo>
                    <a:pt x="3532094" y="340659"/>
                  </a:lnTo>
                  <a:lnTo>
                    <a:pt x="3609788" y="310777"/>
                  </a:lnTo>
                  <a:lnTo>
                    <a:pt x="3567953" y="227106"/>
                  </a:lnTo>
                  <a:lnTo>
                    <a:pt x="3663577" y="167341"/>
                  </a:lnTo>
                  <a:lnTo>
                    <a:pt x="3753224" y="191247"/>
                  </a:lnTo>
                  <a:lnTo>
                    <a:pt x="3759200" y="262965"/>
                  </a:lnTo>
                  <a:lnTo>
                    <a:pt x="3896659" y="256988"/>
                  </a:lnTo>
                  <a:lnTo>
                    <a:pt x="3878729" y="364565"/>
                  </a:lnTo>
                  <a:lnTo>
                    <a:pt x="3950447" y="388471"/>
                  </a:lnTo>
                  <a:lnTo>
                    <a:pt x="3902635" y="466165"/>
                  </a:lnTo>
                  <a:lnTo>
                    <a:pt x="4147671" y="519953"/>
                  </a:lnTo>
                  <a:lnTo>
                    <a:pt x="4297082" y="334682"/>
                  </a:lnTo>
                  <a:cubicBezTo>
                    <a:pt x="4290886" y="390451"/>
                    <a:pt x="4291106" y="370431"/>
                    <a:pt x="4291106" y="394447"/>
                  </a:cubicBezTo>
                  <a:lnTo>
                    <a:pt x="4368800" y="561788"/>
                  </a:lnTo>
                  <a:lnTo>
                    <a:pt x="4320988" y="621553"/>
                  </a:lnTo>
                  <a:lnTo>
                    <a:pt x="4231341" y="800847"/>
                  </a:lnTo>
                  <a:cubicBezTo>
                    <a:pt x="4249270" y="802839"/>
                    <a:pt x="4267628" y="802449"/>
                    <a:pt x="4285129" y="806824"/>
                  </a:cubicBezTo>
                  <a:cubicBezTo>
                    <a:pt x="4292098" y="808566"/>
                    <a:pt x="4296245" y="816506"/>
                    <a:pt x="4303059" y="818777"/>
                  </a:cubicBezTo>
                  <a:cubicBezTo>
                    <a:pt x="4314555" y="822609"/>
                    <a:pt x="4338918" y="824753"/>
                    <a:pt x="4338918" y="824753"/>
                  </a:cubicBezTo>
                  <a:lnTo>
                    <a:pt x="4338918" y="824753"/>
                  </a:lnTo>
                  <a:lnTo>
                    <a:pt x="4338918" y="908424"/>
                  </a:lnTo>
                  <a:lnTo>
                    <a:pt x="4530165" y="1314824"/>
                  </a:lnTo>
                  <a:lnTo>
                    <a:pt x="4524188" y="1338730"/>
                  </a:lnTo>
                  <a:lnTo>
                    <a:pt x="4673600" y="1559859"/>
                  </a:lnTo>
                  <a:lnTo>
                    <a:pt x="4721412" y="1535953"/>
                  </a:lnTo>
                  <a:lnTo>
                    <a:pt x="4739341" y="1583765"/>
                  </a:lnTo>
                  <a:lnTo>
                    <a:pt x="4864847" y="1553882"/>
                  </a:lnTo>
                  <a:lnTo>
                    <a:pt x="4918635" y="1559859"/>
                  </a:lnTo>
                  <a:lnTo>
                    <a:pt x="4888753" y="1780988"/>
                  </a:lnTo>
                  <a:lnTo>
                    <a:pt x="4685553" y="1798918"/>
                  </a:lnTo>
                  <a:lnTo>
                    <a:pt x="4685553" y="1798918"/>
                  </a:lnTo>
                  <a:lnTo>
                    <a:pt x="5402729" y="2067859"/>
                  </a:lnTo>
                  <a:lnTo>
                    <a:pt x="5916706" y="2133600"/>
                  </a:lnTo>
                  <a:lnTo>
                    <a:pt x="6060141" y="2127624"/>
                  </a:lnTo>
                  <a:lnTo>
                    <a:pt x="6287247" y="2223247"/>
                  </a:lnTo>
                  <a:lnTo>
                    <a:pt x="6185647" y="2336800"/>
                  </a:lnTo>
                  <a:lnTo>
                    <a:pt x="5588000" y="2342777"/>
                  </a:lnTo>
                  <a:lnTo>
                    <a:pt x="5474447" y="2396565"/>
                  </a:lnTo>
                  <a:lnTo>
                    <a:pt x="5456518" y="2486212"/>
                  </a:lnTo>
                  <a:lnTo>
                    <a:pt x="5474447" y="2563906"/>
                  </a:lnTo>
                  <a:lnTo>
                    <a:pt x="5133788" y="3077882"/>
                  </a:lnTo>
                  <a:lnTo>
                    <a:pt x="5163671" y="3203388"/>
                  </a:lnTo>
                  <a:lnTo>
                    <a:pt x="5121835" y="3215341"/>
                  </a:lnTo>
                  <a:lnTo>
                    <a:pt x="5169647" y="3322918"/>
                  </a:lnTo>
                  <a:lnTo>
                    <a:pt x="5169647" y="3322918"/>
                  </a:lnTo>
                  <a:lnTo>
                    <a:pt x="5115859" y="3340847"/>
                  </a:lnTo>
                  <a:lnTo>
                    <a:pt x="5074024" y="3484282"/>
                  </a:lnTo>
                  <a:lnTo>
                    <a:pt x="5002306" y="3621741"/>
                  </a:lnTo>
                  <a:lnTo>
                    <a:pt x="5026212" y="3711388"/>
                  </a:lnTo>
                  <a:lnTo>
                    <a:pt x="5080000" y="3777130"/>
                  </a:lnTo>
                  <a:lnTo>
                    <a:pt x="5050118" y="3866777"/>
                  </a:lnTo>
                  <a:lnTo>
                    <a:pt x="5032188" y="3950447"/>
                  </a:lnTo>
                  <a:lnTo>
                    <a:pt x="4966447" y="3974353"/>
                  </a:lnTo>
                  <a:lnTo>
                    <a:pt x="4930588" y="3836894"/>
                  </a:lnTo>
                  <a:lnTo>
                    <a:pt x="4894729" y="3842871"/>
                  </a:lnTo>
                  <a:lnTo>
                    <a:pt x="4852894" y="3932518"/>
                  </a:lnTo>
                  <a:lnTo>
                    <a:pt x="4799106" y="3938494"/>
                  </a:lnTo>
                  <a:lnTo>
                    <a:pt x="4781177" y="3974353"/>
                  </a:lnTo>
                  <a:lnTo>
                    <a:pt x="4805082" y="4052047"/>
                  </a:lnTo>
                  <a:lnTo>
                    <a:pt x="4691529" y="4010212"/>
                  </a:lnTo>
                  <a:lnTo>
                    <a:pt x="4691529" y="4010212"/>
                  </a:lnTo>
                  <a:lnTo>
                    <a:pt x="4751294" y="3914588"/>
                  </a:lnTo>
                  <a:lnTo>
                    <a:pt x="4709459" y="3854824"/>
                  </a:lnTo>
                  <a:lnTo>
                    <a:pt x="4655671" y="3878730"/>
                  </a:lnTo>
                  <a:lnTo>
                    <a:pt x="4655671" y="3675530"/>
                  </a:lnTo>
                  <a:lnTo>
                    <a:pt x="4589929" y="3621741"/>
                  </a:lnTo>
                  <a:lnTo>
                    <a:pt x="4733365" y="3591859"/>
                  </a:lnTo>
                  <a:lnTo>
                    <a:pt x="4560047" y="3436471"/>
                  </a:lnTo>
                  <a:lnTo>
                    <a:pt x="4464424" y="3478306"/>
                  </a:lnTo>
                  <a:lnTo>
                    <a:pt x="4338918" y="3454400"/>
                  </a:lnTo>
                  <a:lnTo>
                    <a:pt x="4338918" y="3454400"/>
                  </a:lnTo>
                  <a:lnTo>
                    <a:pt x="4428565" y="3388659"/>
                  </a:lnTo>
                  <a:lnTo>
                    <a:pt x="4315012" y="3245224"/>
                  </a:lnTo>
                  <a:lnTo>
                    <a:pt x="4171577" y="3257177"/>
                  </a:lnTo>
                  <a:lnTo>
                    <a:pt x="4093882" y="3418541"/>
                  </a:lnTo>
                  <a:lnTo>
                    <a:pt x="4046071" y="3227294"/>
                  </a:lnTo>
                  <a:lnTo>
                    <a:pt x="3896659" y="3221318"/>
                  </a:lnTo>
                  <a:lnTo>
                    <a:pt x="3854824" y="3406588"/>
                  </a:lnTo>
                  <a:lnTo>
                    <a:pt x="3902635" y="3526118"/>
                  </a:lnTo>
                  <a:lnTo>
                    <a:pt x="3681506" y="3675530"/>
                  </a:lnTo>
                  <a:lnTo>
                    <a:pt x="3490259" y="3561977"/>
                  </a:lnTo>
                  <a:lnTo>
                    <a:pt x="3388659" y="3609788"/>
                  </a:lnTo>
                  <a:lnTo>
                    <a:pt x="3466353" y="3484282"/>
                  </a:lnTo>
                  <a:lnTo>
                    <a:pt x="3430494" y="3358777"/>
                  </a:lnTo>
                  <a:lnTo>
                    <a:pt x="3322918" y="3203388"/>
                  </a:lnTo>
                  <a:lnTo>
                    <a:pt x="3269129" y="2976282"/>
                  </a:lnTo>
                  <a:lnTo>
                    <a:pt x="2964329" y="2767106"/>
                  </a:lnTo>
                  <a:lnTo>
                    <a:pt x="2743200" y="2671482"/>
                  </a:lnTo>
                  <a:lnTo>
                    <a:pt x="2641600" y="2647577"/>
                  </a:lnTo>
                  <a:lnTo>
                    <a:pt x="2683435" y="2522071"/>
                  </a:lnTo>
                  <a:lnTo>
                    <a:pt x="2629647" y="2438400"/>
                  </a:lnTo>
                  <a:lnTo>
                    <a:pt x="2408518" y="2420471"/>
                  </a:lnTo>
                  <a:lnTo>
                    <a:pt x="2235200" y="2384612"/>
                  </a:lnTo>
                  <a:lnTo>
                    <a:pt x="1972235" y="2169459"/>
                  </a:lnTo>
                  <a:cubicBezTo>
                    <a:pt x="1916467" y="2175655"/>
                    <a:pt x="1936487" y="2175435"/>
                    <a:pt x="1912471" y="2175435"/>
                  </a:cubicBezTo>
                  <a:lnTo>
                    <a:pt x="1924424" y="2181412"/>
                  </a:lnTo>
                  <a:lnTo>
                    <a:pt x="1876612" y="2145553"/>
                  </a:lnTo>
                  <a:lnTo>
                    <a:pt x="1834777" y="2169459"/>
                  </a:lnTo>
                  <a:lnTo>
                    <a:pt x="1733177" y="2037977"/>
                  </a:lnTo>
                  <a:lnTo>
                    <a:pt x="1625600" y="2115671"/>
                  </a:lnTo>
                  <a:lnTo>
                    <a:pt x="1589741" y="2079812"/>
                  </a:lnTo>
                  <a:lnTo>
                    <a:pt x="1565835" y="1990165"/>
                  </a:lnTo>
                  <a:lnTo>
                    <a:pt x="1392518" y="1978212"/>
                  </a:lnTo>
                  <a:lnTo>
                    <a:pt x="1255059" y="2055906"/>
                  </a:lnTo>
                  <a:lnTo>
                    <a:pt x="1189318" y="2067859"/>
                  </a:lnTo>
                  <a:lnTo>
                    <a:pt x="1111624" y="2055906"/>
                  </a:lnTo>
                  <a:lnTo>
                    <a:pt x="980141" y="1930400"/>
                  </a:lnTo>
                  <a:cubicBezTo>
                    <a:pt x="923553" y="1936688"/>
                    <a:pt x="939109" y="1923621"/>
                    <a:pt x="920377" y="1942353"/>
                  </a:cubicBezTo>
                  <a:lnTo>
                    <a:pt x="866588" y="2014071"/>
                  </a:lnTo>
                  <a:lnTo>
                    <a:pt x="699247" y="1978212"/>
                  </a:lnTo>
                  <a:lnTo>
                    <a:pt x="633506" y="1984188"/>
                  </a:lnTo>
                  <a:lnTo>
                    <a:pt x="519953" y="2109694"/>
                  </a:lnTo>
                  <a:lnTo>
                    <a:pt x="280894" y="2241177"/>
                  </a:lnTo>
                  <a:lnTo>
                    <a:pt x="191247" y="2229224"/>
                  </a:lnTo>
                  <a:lnTo>
                    <a:pt x="0" y="2336800"/>
                  </a:ln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Rectangle 13"/>
            <p:cNvSpPr/>
            <p:nvPr/>
          </p:nvSpPr>
          <p:spPr>
            <a:xfrm>
              <a:off x="8552688" y="5704980"/>
              <a:ext cx="2188356" cy="276999"/>
            </a:xfrm>
            <a:prstGeom prst="rect">
              <a:avLst/>
            </a:prstGeom>
            <a:solidFill>
              <a:schemeClr val="bg1"/>
            </a:solidFill>
          </p:spPr>
          <p:txBody>
            <a:bodyPr wrap="none">
              <a:spAutoFit/>
            </a:bodyPr>
            <a:lstStyle/>
            <a:p>
              <a:r>
                <a:rPr lang="en-IE" sz="1200" dirty="0"/>
                <a:t>© </a:t>
              </a:r>
              <a:r>
                <a:rPr lang="en-IE" sz="1200" dirty="0" err="1">
                  <a:hlinkClick r:id="rId3"/>
                </a:rPr>
                <a:t>OpenStreetMap</a:t>
              </a:r>
              <a:r>
                <a:rPr lang="en-IE" sz="1200" dirty="0">
                  <a:hlinkClick r:id="rId3"/>
                </a:rPr>
                <a:t> contributors</a:t>
              </a:r>
              <a:r>
                <a:rPr lang="en-IE" sz="1200" dirty="0"/>
                <a:t> </a:t>
              </a:r>
            </a:p>
          </p:txBody>
        </p:sp>
      </p:grpSp>
      <p:sp>
        <p:nvSpPr>
          <p:cNvPr id="16" name="TextBox 15"/>
          <p:cNvSpPr txBox="1"/>
          <p:nvPr/>
        </p:nvSpPr>
        <p:spPr>
          <a:xfrm>
            <a:off x="6104" y="33359"/>
            <a:ext cx="1042465" cy="369332"/>
          </a:xfrm>
          <a:prstGeom prst="rect">
            <a:avLst/>
          </a:prstGeom>
          <a:noFill/>
        </p:spPr>
        <p:txBody>
          <a:bodyPr wrap="none" rtlCol="0">
            <a:spAutoFit/>
          </a:bodyPr>
          <a:lstStyle/>
          <a:p>
            <a:r>
              <a:rPr lang="en-US" dirty="0" smtClean="0"/>
              <a:t>Figure S2</a:t>
            </a:r>
            <a:endParaRPr lang="en-IE" dirty="0"/>
          </a:p>
        </p:txBody>
      </p:sp>
    </p:spTree>
    <p:extLst>
      <p:ext uri="{BB962C8B-B14F-4D97-AF65-F5344CB8AC3E}">
        <p14:creationId xmlns:p14="http://schemas.microsoft.com/office/powerpoint/2010/main" val="726025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5305E-C5B9-CAE6-6E5A-E977B96F742D}"/>
              </a:ext>
            </a:extLst>
          </p:cNvPr>
          <p:cNvSpPr>
            <a:spLocks noGrp="1"/>
          </p:cNvSpPr>
          <p:nvPr>
            <p:ph type="title"/>
          </p:nvPr>
        </p:nvSpPr>
        <p:spPr>
          <a:xfrm>
            <a:off x="835427" y="256521"/>
            <a:ext cx="10515600" cy="616165"/>
          </a:xfrm>
        </p:spPr>
        <p:txBody>
          <a:bodyPr/>
          <a:lstStyle/>
          <a:p>
            <a:r>
              <a:rPr lang="en-US" sz="3200" dirty="0" smtClean="0"/>
              <a:t>Monitoring </a:t>
            </a:r>
            <a:r>
              <a:rPr lang="en-US" sz="3200" dirty="0"/>
              <a:t>sites and </a:t>
            </a:r>
            <a:r>
              <a:rPr lang="en-US" sz="3200" dirty="0" smtClean="0"/>
              <a:t>pollutants in 2019</a:t>
            </a:r>
            <a:endParaRPr lang="en-US" sz="3200" dirty="0"/>
          </a:p>
        </p:txBody>
      </p:sp>
      <p:sp>
        <p:nvSpPr>
          <p:cNvPr id="42" name="Rectangle 41"/>
          <p:cNvSpPr/>
          <p:nvPr/>
        </p:nvSpPr>
        <p:spPr>
          <a:xfrm>
            <a:off x="8620293" y="3444148"/>
            <a:ext cx="510363" cy="255181"/>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48" name="Rectangle 47"/>
          <p:cNvSpPr/>
          <p:nvPr/>
        </p:nvSpPr>
        <p:spPr>
          <a:xfrm>
            <a:off x="102111" y="4715511"/>
            <a:ext cx="8612459" cy="1923604"/>
          </a:xfrm>
          <a:prstGeom prst="rect">
            <a:avLst/>
          </a:prstGeom>
        </p:spPr>
        <p:txBody>
          <a:bodyPr wrap="square">
            <a:spAutoFit/>
          </a:bodyPr>
          <a:lstStyle/>
          <a:p>
            <a:pPr marL="285750" indent="-285750" defTabSz="914400">
              <a:buFont typeface="Arial" panose="020B0604020202020204" pitchFamily="34" charset="0"/>
              <a:buChar char="•"/>
            </a:pPr>
            <a:r>
              <a:rPr lang="en-US" sz="1700" dirty="0">
                <a:solidFill>
                  <a:srgbClr val="002060"/>
                </a:solidFill>
                <a:latin typeface="Calibri" panose="020F0502020204030204" pitchFamily="34" charset="0"/>
                <a:cs typeface="Arial" panose="020B0604020202020204" pitchFamily="34" charset="0"/>
              </a:rPr>
              <a:t>The analysis includes local networks </a:t>
            </a:r>
            <a:r>
              <a:rPr lang="en-US" sz="1700" dirty="0" smtClean="0">
                <a:solidFill>
                  <a:srgbClr val="002060"/>
                </a:solidFill>
                <a:latin typeface="Calibri" panose="020F0502020204030204" pitchFamily="34" charset="0"/>
                <a:cs typeface="Arial" panose="020B0604020202020204" pitchFamily="34" charset="0"/>
              </a:rPr>
              <a:t>in addition to those reported to EEA.</a:t>
            </a:r>
          </a:p>
          <a:p>
            <a:pPr marL="285750" indent="-285750" defTabSz="914400">
              <a:buFont typeface="Arial" panose="020B0604020202020204" pitchFamily="34" charset="0"/>
              <a:buChar char="•"/>
            </a:pPr>
            <a:r>
              <a:rPr lang="en-US" sz="1700" dirty="0" smtClean="0">
                <a:solidFill>
                  <a:srgbClr val="002060"/>
                </a:solidFill>
                <a:latin typeface="Calibri" panose="020F0502020204030204" pitchFamily="34" charset="0"/>
                <a:ea typeface="Calibri" panose="020F0502020204030204" pitchFamily="34" charset="0"/>
                <a:cs typeface="Arial" panose="020B0604020202020204" pitchFamily="34" charset="0"/>
              </a:rPr>
              <a:t>Only urban background stations with </a:t>
            </a:r>
            <a:r>
              <a:rPr lang="en-US" sz="1700" b="1" dirty="0" smtClean="0">
                <a:solidFill>
                  <a:srgbClr val="002060"/>
                </a:solidFill>
                <a:latin typeface="Calibri" panose="020F0502020204030204" pitchFamily="34" charset="0"/>
                <a:ea typeface="Calibri" panose="020F0502020204030204" pitchFamily="34" charset="0"/>
                <a:cs typeface="Arial" panose="020B0604020202020204" pitchFamily="34" charset="0"/>
              </a:rPr>
              <a:t>&gt; 75% </a:t>
            </a:r>
            <a:r>
              <a:rPr lang="en-US" sz="1700" dirty="0" smtClean="0">
                <a:solidFill>
                  <a:srgbClr val="002060"/>
                </a:solidFill>
                <a:latin typeface="Calibri" panose="020F0502020204030204" pitchFamily="34" charset="0"/>
                <a:ea typeface="Calibri" panose="020F0502020204030204" pitchFamily="34" charset="0"/>
                <a:cs typeface="Arial" panose="020B0604020202020204" pitchFamily="34" charset="0"/>
              </a:rPr>
              <a:t>data capture</a:t>
            </a:r>
          </a:p>
          <a:p>
            <a:pPr marL="285750" indent="-285750" defTabSz="914400">
              <a:buFont typeface="Arial" panose="020B0604020202020204" pitchFamily="34" charset="0"/>
              <a:buChar char="•"/>
            </a:pPr>
            <a:r>
              <a:rPr lang="en-US" sz="1700" dirty="0" smtClean="0">
                <a:solidFill>
                  <a:srgbClr val="002060"/>
                </a:solidFill>
                <a:latin typeface="Calibri" panose="020F0502020204030204" pitchFamily="34" charset="0"/>
                <a:ea typeface="Calibri" panose="020F0502020204030204" pitchFamily="34" charset="0"/>
                <a:cs typeface="Arial" panose="020B0604020202020204" pitchFamily="34" charset="0"/>
              </a:rPr>
              <a:t>The </a:t>
            </a:r>
            <a:r>
              <a:rPr lang="en-US" sz="1700" dirty="0">
                <a:solidFill>
                  <a:srgbClr val="002060"/>
                </a:solidFill>
                <a:latin typeface="Calibri" panose="020F0502020204030204" pitchFamily="34" charset="0"/>
                <a:ea typeface="Calibri" panose="020F0502020204030204" pitchFamily="34" charset="0"/>
                <a:cs typeface="Arial" panose="020B0604020202020204" pitchFamily="34" charset="0"/>
              </a:rPr>
              <a:t>health impact of air pollution was assessed in </a:t>
            </a:r>
            <a:r>
              <a:rPr lang="en-US" sz="1700" b="1" dirty="0">
                <a:solidFill>
                  <a:srgbClr val="002060"/>
                </a:solidFill>
                <a:latin typeface="Calibri" panose="020F0502020204030204" pitchFamily="34" charset="0"/>
                <a:ea typeface="Calibri" panose="020F0502020204030204" pitchFamily="34" charset="0"/>
                <a:cs typeface="Arial" panose="020B0604020202020204" pitchFamily="34" charset="0"/>
              </a:rPr>
              <a:t>30</a:t>
            </a:r>
            <a:r>
              <a:rPr lang="en-US" sz="1700" dirty="0">
                <a:solidFill>
                  <a:srgbClr val="002060"/>
                </a:solidFill>
                <a:latin typeface="Calibri" panose="020F0502020204030204" pitchFamily="34" charset="0"/>
                <a:ea typeface="Calibri" panose="020F0502020204030204" pitchFamily="34" charset="0"/>
                <a:cs typeface="Arial" panose="020B0604020202020204" pitchFamily="34" charset="0"/>
              </a:rPr>
              <a:t> cities </a:t>
            </a:r>
            <a:r>
              <a:rPr lang="en-US" sz="1700" dirty="0" smtClean="0">
                <a:solidFill>
                  <a:srgbClr val="002060"/>
                </a:solidFill>
                <a:latin typeface="Calibri" panose="020F0502020204030204" pitchFamily="34" charset="0"/>
                <a:ea typeface="Calibri" panose="020F0502020204030204" pitchFamily="34" charset="0"/>
                <a:cs typeface="Arial" panose="020B0604020202020204" pitchFamily="34" charset="0"/>
              </a:rPr>
              <a:t>with </a:t>
            </a:r>
            <a:r>
              <a:rPr lang="en-US" sz="1700" dirty="0">
                <a:solidFill>
                  <a:srgbClr val="002060"/>
                </a:solidFill>
                <a:latin typeface="Calibri" panose="020F0502020204030204" pitchFamily="34" charset="0"/>
                <a:ea typeface="Calibri" panose="020F0502020204030204" pitchFamily="34" charset="0"/>
                <a:cs typeface="Arial" panose="020B0604020202020204" pitchFamily="34" charset="0"/>
              </a:rPr>
              <a:t>population ranging from </a:t>
            </a:r>
            <a:r>
              <a:rPr lang="en-US" sz="1700" dirty="0" smtClean="0">
                <a:solidFill>
                  <a:srgbClr val="002060"/>
                </a:solidFill>
                <a:latin typeface="Calibri" panose="020F0502020204030204" pitchFamily="34" charset="0"/>
                <a:ea typeface="Calibri" panose="020F0502020204030204" pitchFamily="34" charset="0"/>
                <a:cs typeface="Arial" panose="020B0604020202020204" pitchFamily="34" charset="0"/>
              </a:rPr>
              <a:t>6,000 </a:t>
            </a:r>
            <a:r>
              <a:rPr lang="en-US" sz="1700" dirty="0">
                <a:solidFill>
                  <a:srgbClr val="002060"/>
                </a:solidFill>
                <a:latin typeface="Calibri" panose="020F0502020204030204" pitchFamily="34" charset="0"/>
                <a:ea typeface="Calibri" panose="020F0502020204030204" pitchFamily="34" charset="0"/>
                <a:cs typeface="Arial" panose="020B0604020202020204" pitchFamily="34" charset="0"/>
              </a:rPr>
              <a:t>to </a:t>
            </a:r>
            <a:r>
              <a:rPr lang="en-US" sz="1700" dirty="0" smtClean="0">
                <a:solidFill>
                  <a:srgbClr val="002060"/>
                </a:solidFill>
                <a:latin typeface="Calibri" panose="020F0502020204030204" pitchFamily="34" charset="0"/>
                <a:ea typeface="Calibri" panose="020F0502020204030204" pitchFamily="34" charset="0"/>
                <a:cs typeface="Arial" panose="020B0604020202020204" pitchFamily="34" charset="0"/>
              </a:rPr>
              <a:t>600,000 </a:t>
            </a:r>
            <a:r>
              <a:rPr lang="en-US" sz="1700" dirty="0">
                <a:solidFill>
                  <a:srgbClr val="002060"/>
                </a:solidFill>
                <a:latin typeface="Calibri" panose="020F0502020204030204" pitchFamily="34" charset="0"/>
                <a:ea typeface="Calibri" panose="020F0502020204030204" pitchFamily="34" charset="0"/>
                <a:cs typeface="Arial" panose="020B0604020202020204" pitchFamily="34" charset="0"/>
              </a:rPr>
              <a:t>inhabitants. </a:t>
            </a:r>
          </a:p>
          <a:p>
            <a:pPr marL="285750" indent="-285750" defTabSz="914400">
              <a:buFont typeface="Arial" panose="020B0604020202020204" pitchFamily="34" charset="0"/>
              <a:buChar char="•"/>
            </a:pPr>
            <a:r>
              <a:rPr lang="en-US" sz="1700" dirty="0" smtClean="0">
                <a:solidFill>
                  <a:srgbClr val="002060"/>
                </a:solidFill>
                <a:latin typeface="Calibri" panose="020F0502020204030204" pitchFamily="34" charset="0"/>
                <a:ea typeface="Calibri" panose="020F0502020204030204" pitchFamily="34" charset="0"/>
                <a:cs typeface="Arial" panose="020B0604020202020204" pitchFamily="34" charset="0"/>
              </a:rPr>
              <a:t>The </a:t>
            </a:r>
            <a:r>
              <a:rPr lang="en-US" sz="1700" dirty="0">
                <a:solidFill>
                  <a:srgbClr val="002060"/>
                </a:solidFill>
                <a:latin typeface="Calibri" panose="020F0502020204030204" pitchFamily="34" charset="0"/>
                <a:ea typeface="Calibri" panose="020F0502020204030204" pitchFamily="34" charset="0"/>
                <a:cs typeface="Arial" panose="020B0604020202020204" pitchFamily="34" charset="0"/>
              </a:rPr>
              <a:t>population captured in this study represents on average </a:t>
            </a:r>
            <a:r>
              <a:rPr lang="en-US" sz="1700" b="1" dirty="0" smtClean="0">
                <a:solidFill>
                  <a:srgbClr val="002060"/>
                </a:solidFill>
                <a:latin typeface="Calibri" panose="020F0502020204030204" pitchFamily="34" charset="0"/>
                <a:ea typeface="Calibri" panose="020F0502020204030204" pitchFamily="34" charset="0"/>
                <a:cs typeface="Arial" panose="020B0604020202020204" pitchFamily="34" charset="0"/>
              </a:rPr>
              <a:t>37</a:t>
            </a:r>
            <a:r>
              <a:rPr lang="en-US" sz="1700" b="1" dirty="0">
                <a:solidFill>
                  <a:srgbClr val="002060"/>
                </a:solidFill>
                <a:latin typeface="Calibri" panose="020F0502020204030204" pitchFamily="34" charset="0"/>
                <a:ea typeface="Calibri" panose="020F0502020204030204" pitchFamily="34" charset="0"/>
                <a:cs typeface="Arial" panose="020B0604020202020204" pitchFamily="34" charset="0"/>
              </a:rPr>
              <a:t>%</a:t>
            </a:r>
            <a:r>
              <a:rPr lang="en-US" sz="1700" dirty="0">
                <a:solidFill>
                  <a:srgbClr val="002060"/>
                </a:solidFill>
                <a:latin typeface="Calibri" panose="020F0502020204030204" pitchFamily="34" charset="0"/>
                <a:ea typeface="Calibri" panose="020F0502020204030204" pitchFamily="34" charset="0"/>
                <a:cs typeface="Arial" panose="020B0604020202020204" pitchFamily="34" charset="0"/>
              </a:rPr>
              <a:t> of the </a:t>
            </a:r>
            <a:r>
              <a:rPr lang="en-US" sz="1700" dirty="0" smtClean="0">
                <a:solidFill>
                  <a:srgbClr val="002060"/>
                </a:solidFill>
                <a:latin typeface="Calibri" panose="020F0502020204030204" pitchFamily="34" charset="0"/>
                <a:ea typeface="Calibri" panose="020F0502020204030204" pitchFamily="34" charset="0"/>
                <a:cs typeface="Arial" panose="020B0604020202020204" pitchFamily="34" charset="0"/>
              </a:rPr>
              <a:t>region </a:t>
            </a:r>
            <a:r>
              <a:rPr lang="en-US" sz="1700" dirty="0">
                <a:solidFill>
                  <a:srgbClr val="002060"/>
                </a:solidFill>
                <a:latin typeface="Calibri" panose="020F0502020204030204" pitchFamily="34" charset="0"/>
                <a:ea typeface="Calibri" panose="020F0502020204030204" pitchFamily="34" charset="0"/>
                <a:cs typeface="Arial" panose="020B0604020202020204" pitchFamily="34" charset="0"/>
              </a:rPr>
              <a:t>urban population. </a:t>
            </a:r>
            <a:endParaRPr lang="en-US" sz="1700" dirty="0">
              <a:solidFill>
                <a:srgbClr val="002060"/>
              </a:solidFill>
              <a:latin typeface="Arial"/>
            </a:endParaRPr>
          </a:p>
          <a:p>
            <a:pPr defTabSz="914400"/>
            <a:endParaRPr lang="en-US" sz="1700" dirty="0" smtClean="0">
              <a:solidFill>
                <a:srgbClr val="002060"/>
              </a:solidFill>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219200" y="792288"/>
            <a:ext cx="9441998" cy="411972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1914" y="3049250"/>
            <a:ext cx="3383153" cy="3332521"/>
          </a:xfrm>
          <a:prstGeom prst="rect">
            <a:avLst/>
          </a:prstGeom>
        </p:spPr>
      </p:pic>
    </p:spTree>
    <p:extLst>
      <p:ext uri="{BB962C8B-B14F-4D97-AF65-F5344CB8AC3E}">
        <p14:creationId xmlns:p14="http://schemas.microsoft.com/office/powerpoint/2010/main" val="21481257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76400" y="4724400"/>
            <a:ext cx="10134600" cy="1089529"/>
          </a:xfrm>
          <a:prstGeom prst="rect">
            <a:avLst/>
          </a:prstGeom>
        </p:spPr>
        <p:txBody>
          <a:bodyPr wrap="square">
            <a:spAutoFit/>
          </a:bodyPr>
          <a:lstStyle/>
          <a:p>
            <a:pPr algn="r" defTabSz="914400">
              <a:lnSpc>
                <a:spcPct val="90000"/>
              </a:lnSpc>
              <a:spcBef>
                <a:spcPct val="0"/>
              </a:spcBef>
            </a:pPr>
            <a:r>
              <a:rPr lang="en-US" sz="3600" b="1" dirty="0">
                <a:solidFill>
                  <a:schemeClr val="bg1"/>
                </a:solidFill>
                <a:latin typeface="Calibri" panose="020F0502020204030204" pitchFamily="34" charset="0"/>
                <a:ea typeface="+mj-ea"/>
                <a:cs typeface="Calibri" panose="020F0502020204030204" pitchFamily="34" charset="0"/>
              </a:rPr>
              <a:t>Claudio Belis, Project leader, </a:t>
            </a:r>
            <a:br>
              <a:rPr lang="en-US" sz="3600" b="1" dirty="0">
                <a:solidFill>
                  <a:schemeClr val="bg1"/>
                </a:solidFill>
                <a:latin typeface="Calibri" panose="020F0502020204030204" pitchFamily="34" charset="0"/>
                <a:ea typeface="+mj-ea"/>
                <a:cs typeface="Calibri" panose="020F0502020204030204" pitchFamily="34" charset="0"/>
              </a:rPr>
            </a:br>
            <a:r>
              <a:rPr lang="en-US" sz="3600" b="1" dirty="0">
                <a:solidFill>
                  <a:schemeClr val="bg1"/>
                </a:solidFill>
                <a:latin typeface="Calibri" panose="020F0502020204030204" pitchFamily="34" charset="0"/>
                <a:ea typeface="+mj-ea"/>
                <a:cs typeface="Calibri" panose="020F0502020204030204" pitchFamily="34" charset="0"/>
              </a:rPr>
              <a:t>European Commission, Joint Research Centre </a:t>
            </a:r>
          </a:p>
        </p:txBody>
      </p:sp>
      <p:pic>
        <p:nvPicPr>
          <p:cNvPr id="5" name="Picture 4"/>
          <p:cNvPicPr>
            <a:picLocks noChangeAspect="1"/>
          </p:cNvPicPr>
          <p:nvPr/>
        </p:nvPicPr>
        <p:blipFill>
          <a:blip r:embed="rId2"/>
          <a:stretch>
            <a:fillRect/>
          </a:stretch>
        </p:blipFill>
        <p:spPr>
          <a:xfrm>
            <a:off x="152400" y="838200"/>
            <a:ext cx="11900079" cy="2711003"/>
          </a:xfrm>
          <a:prstGeom prst="rect">
            <a:avLst/>
          </a:prstGeom>
        </p:spPr>
      </p:pic>
    </p:spTree>
    <p:extLst>
      <p:ext uri="{BB962C8B-B14F-4D97-AF65-F5344CB8AC3E}">
        <p14:creationId xmlns:p14="http://schemas.microsoft.com/office/powerpoint/2010/main" val="29030743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5305E-C5B9-CAE6-6E5A-E977B96F742D}"/>
              </a:ext>
            </a:extLst>
          </p:cNvPr>
          <p:cNvSpPr>
            <a:spLocks noGrp="1"/>
          </p:cNvSpPr>
          <p:nvPr>
            <p:ph type="title"/>
          </p:nvPr>
        </p:nvSpPr>
        <p:spPr>
          <a:xfrm>
            <a:off x="838200" y="457200"/>
            <a:ext cx="10515600" cy="616165"/>
          </a:xfrm>
        </p:spPr>
        <p:txBody>
          <a:bodyPr/>
          <a:lstStyle/>
          <a:p>
            <a:r>
              <a:rPr lang="it-IT" sz="3200" dirty="0" smtClean="0"/>
              <a:t>Introduction</a:t>
            </a:r>
            <a:endParaRPr lang="en-US" sz="3200" dirty="0"/>
          </a:p>
        </p:txBody>
      </p:sp>
      <p:sp>
        <p:nvSpPr>
          <p:cNvPr id="3" name="TextBox 2"/>
          <p:cNvSpPr txBox="1"/>
          <p:nvPr/>
        </p:nvSpPr>
        <p:spPr>
          <a:xfrm>
            <a:off x="836525" y="1085925"/>
            <a:ext cx="10820400"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Air pollution was the second highest risk factor for death in 2021</a:t>
            </a:r>
          </a:p>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It caused 8.1 million deaths worldwide</a:t>
            </a:r>
          </a:p>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Populations from low- </a:t>
            </a:r>
            <a:r>
              <a:rPr lang="en-US" sz="2000" dirty="0">
                <a:latin typeface="Arial" panose="020B0604020202020204" pitchFamily="34" charset="0"/>
                <a:cs typeface="Arial" panose="020B0604020202020204" pitchFamily="34" charset="0"/>
              </a:rPr>
              <a:t>and middle </a:t>
            </a:r>
            <a:r>
              <a:rPr lang="en-US" sz="2000" dirty="0" smtClean="0">
                <a:latin typeface="Arial" panose="020B0604020202020204" pitchFamily="34" charset="0"/>
                <a:cs typeface="Arial" panose="020B0604020202020204" pitchFamily="34" charset="0"/>
              </a:rPr>
              <a:t>income countries are </a:t>
            </a:r>
            <a:r>
              <a:rPr lang="en-US" sz="2000" dirty="0">
                <a:latin typeface="Arial" panose="020B0604020202020204" pitchFamily="34" charset="0"/>
                <a:cs typeface="Arial" panose="020B0604020202020204" pitchFamily="34" charset="0"/>
              </a:rPr>
              <a:t>exposed </a:t>
            </a:r>
            <a:r>
              <a:rPr lang="en-US" sz="2000" dirty="0" smtClean="0">
                <a:latin typeface="Arial" panose="020B0604020202020204" pitchFamily="34" charset="0"/>
                <a:cs typeface="Arial" panose="020B0604020202020204" pitchFamily="34" charset="0"/>
              </a:rPr>
              <a:t>to 1.3 to 4 times higher </a:t>
            </a:r>
            <a:r>
              <a:rPr lang="en-US" sz="2000" dirty="0">
                <a:latin typeface="Arial" panose="020B0604020202020204" pitchFamily="34" charset="0"/>
                <a:cs typeface="Arial" panose="020B0604020202020204" pitchFamily="34" charset="0"/>
              </a:rPr>
              <a:t>levels </a:t>
            </a:r>
            <a:r>
              <a:rPr lang="en-US" sz="2000" dirty="0" smtClean="0">
                <a:latin typeface="Arial" panose="020B0604020202020204" pitchFamily="34" charset="0"/>
                <a:cs typeface="Arial" panose="020B0604020202020204" pitchFamily="34" charset="0"/>
              </a:rPr>
              <a:t>of ambient </a:t>
            </a:r>
            <a:r>
              <a:rPr lang="en-US" sz="2000" dirty="0">
                <a:latin typeface="Arial" panose="020B0604020202020204" pitchFamily="34" charset="0"/>
                <a:cs typeface="Arial" panose="020B0604020202020204" pitchFamily="34" charset="0"/>
              </a:rPr>
              <a:t>PM</a:t>
            </a:r>
            <a:r>
              <a:rPr lang="en-US" sz="2000" baseline="-25000" dirty="0">
                <a:latin typeface="Arial" panose="020B0604020202020204" pitchFamily="34" charset="0"/>
                <a:cs typeface="Arial" panose="020B0604020202020204" pitchFamily="34" charset="0"/>
              </a:rPr>
              <a:t>2.5</a:t>
            </a:r>
            <a:r>
              <a:rPr lang="en-US" sz="2000"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In </a:t>
            </a:r>
            <a:r>
              <a:rPr lang="en-US" sz="2000" dirty="0">
                <a:latin typeface="Arial" panose="020B0604020202020204" pitchFamily="34" charset="0"/>
                <a:cs typeface="Arial" panose="020B0604020202020204" pitchFamily="34" charset="0"/>
              </a:rPr>
              <a:t>Europe air pollution has decreased in the latest </a:t>
            </a:r>
            <a:r>
              <a:rPr lang="en-US" sz="2000" dirty="0" smtClean="0">
                <a:latin typeface="Arial" panose="020B0604020202020204" pitchFamily="34" charset="0"/>
                <a:cs typeface="Arial" panose="020B0604020202020204" pitchFamily="34" charset="0"/>
              </a:rPr>
              <a:t>decades, however levels still exceed WHO guidelines</a:t>
            </a: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The Western Balkans is one of the air pollution hot spots in Europe</a:t>
            </a:r>
          </a:p>
          <a:p>
            <a:pPr lvl="8"/>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										</a:t>
            </a:r>
            <a:r>
              <a:rPr lang="en-US" sz="1400" dirty="0" smtClean="0">
                <a:solidFill>
                  <a:schemeClr val="bg1">
                    <a:lumMod val="50000"/>
                  </a:schemeClr>
                </a:solidFill>
                <a:latin typeface="Arial" panose="020B0604020202020204" pitchFamily="34" charset="0"/>
                <a:cs typeface="Arial" panose="020B0604020202020204" pitchFamily="34" charset="0"/>
              </a:rPr>
              <a:t>Source: HEI, 2024</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40" name="CasellaDiTesto 13">
            <a:extLst>
              <a:ext uri="{FF2B5EF4-FFF2-40B4-BE49-F238E27FC236}">
                <a16:creationId xmlns:a16="http://schemas.microsoft.com/office/drawing/2014/main" id="{984033B2-83CF-4268-B245-49DECF3D3FE8}"/>
              </a:ext>
            </a:extLst>
          </p:cNvPr>
          <p:cNvSpPr txBox="1"/>
          <p:nvPr/>
        </p:nvSpPr>
        <p:spPr>
          <a:xfrm>
            <a:off x="9523536" y="4100107"/>
            <a:ext cx="2316354" cy="738664"/>
          </a:xfrm>
          <a:prstGeom prst="rect">
            <a:avLst/>
          </a:prstGeom>
          <a:noFill/>
        </p:spPr>
        <p:txBody>
          <a:bodyPr wrap="square" rtlCol="0">
            <a:spAutoFit/>
          </a:bodyPr>
          <a:lstStyle/>
          <a:p>
            <a:pPr defTabSz="914400"/>
            <a:r>
              <a:rPr lang="it-IT" sz="1400" dirty="0">
                <a:solidFill>
                  <a:srgbClr val="FFFFFF">
                    <a:lumMod val="50000"/>
                  </a:srgbClr>
                </a:solidFill>
                <a:latin typeface="Arial"/>
              </a:rPr>
              <a:t>Source:</a:t>
            </a:r>
          </a:p>
          <a:p>
            <a:pPr defTabSz="914400"/>
            <a:r>
              <a:rPr lang="it-IT" sz="1400" dirty="0" smtClean="0">
                <a:solidFill>
                  <a:srgbClr val="FFFFFF">
                    <a:lumMod val="50000"/>
                  </a:srgbClr>
                </a:solidFill>
                <a:latin typeface="Arial"/>
              </a:rPr>
              <a:t>-JRC, 2022</a:t>
            </a:r>
            <a:endParaRPr lang="it-IT" sz="1400" dirty="0">
              <a:solidFill>
                <a:srgbClr val="FFFFFF">
                  <a:lumMod val="50000"/>
                </a:srgbClr>
              </a:solidFill>
              <a:latin typeface="Arial"/>
            </a:endParaRPr>
          </a:p>
          <a:p>
            <a:pPr defTabSz="914400"/>
            <a:r>
              <a:rPr lang="it-IT" sz="1400" dirty="0" smtClean="0">
                <a:solidFill>
                  <a:srgbClr val="FFFFFF">
                    <a:lumMod val="50000"/>
                  </a:srgbClr>
                </a:solidFill>
                <a:latin typeface="Arial"/>
              </a:rPr>
              <a:t>-EEA, Air </a:t>
            </a:r>
            <a:r>
              <a:rPr lang="it-IT" sz="1400" dirty="0">
                <a:solidFill>
                  <a:srgbClr val="FFFFFF">
                    <a:lumMod val="50000"/>
                  </a:srgbClr>
                </a:solidFill>
                <a:latin typeface="Arial"/>
              </a:rPr>
              <a:t>quality portal </a:t>
            </a:r>
          </a:p>
        </p:txBody>
      </p:sp>
      <p:sp>
        <p:nvSpPr>
          <p:cNvPr id="41" name="CasellaDiTesto 14">
            <a:extLst>
              <a:ext uri="{FF2B5EF4-FFF2-40B4-BE49-F238E27FC236}">
                <a16:creationId xmlns:a16="http://schemas.microsoft.com/office/drawing/2014/main" id="{F4493085-AA38-43E9-AEB4-47C03A05FBD0}"/>
              </a:ext>
            </a:extLst>
          </p:cNvPr>
          <p:cNvSpPr txBox="1"/>
          <p:nvPr/>
        </p:nvSpPr>
        <p:spPr>
          <a:xfrm>
            <a:off x="1066800" y="3581400"/>
            <a:ext cx="8994470" cy="307777"/>
          </a:xfrm>
          <a:prstGeom prst="rect">
            <a:avLst/>
          </a:prstGeom>
          <a:noFill/>
        </p:spPr>
        <p:txBody>
          <a:bodyPr wrap="square" rtlCol="0">
            <a:spAutoFit/>
          </a:bodyPr>
          <a:lstStyle/>
          <a:p>
            <a:pPr defTabSz="914400"/>
            <a:r>
              <a:rPr lang="it-IT" sz="1400" dirty="0">
                <a:solidFill>
                  <a:srgbClr val="FF0000"/>
                </a:solidFill>
                <a:latin typeface="Arial"/>
              </a:rPr>
              <a:t>Annual mean concentrations 2019 </a:t>
            </a:r>
            <a:r>
              <a:rPr lang="it-IT" sz="1400" dirty="0" smtClean="0">
                <a:solidFill>
                  <a:srgbClr val="FF0000"/>
                </a:solidFill>
                <a:latin typeface="Arial"/>
              </a:rPr>
              <a:t>in background </a:t>
            </a:r>
            <a:r>
              <a:rPr lang="it-IT" sz="1400" dirty="0">
                <a:solidFill>
                  <a:srgbClr val="FF0000"/>
                </a:solidFill>
                <a:latin typeface="Arial"/>
              </a:rPr>
              <a:t>monitoring stations </a:t>
            </a:r>
            <a:r>
              <a:rPr lang="it-IT" sz="1400" dirty="0" smtClean="0">
                <a:solidFill>
                  <a:srgbClr val="FF0000"/>
                </a:solidFill>
                <a:latin typeface="Arial"/>
              </a:rPr>
              <a:t>were often above </a:t>
            </a:r>
            <a:r>
              <a:rPr lang="it-IT" sz="1400" dirty="0">
                <a:solidFill>
                  <a:srgbClr val="FF0000"/>
                </a:solidFill>
                <a:latin typeface="Arial"/>
              </a:rPr>
              <a:t>WHO Guidelines 2021</a:t>
            </a:r>
          </a:p>
        </p:txBody>
      </p:sp>
      <p:pic>
        <p:nvPicPr>
          <p:cNvPr id="42" name="Picture 41"/>
          <p:cNvPicPr>
            <a:picLocks noChangeAspect="1"/>
          </p:cNvPicPr>
          <p:nvPr/>
        </p:nvPicPr>
        <p:blipFill>
          <a:blip r:embed="rId2"/>
          <a:stretch>
            <a:fillRect/>
          </a:stretch>
        </p:blipFill>
        <p:spPr>
          <a:xfrm>
            <a:off x="719327" y="3913257"/>
            <a:ext cx="8602831" cy="2060531"/>
          </a:xfrm>
          <a:prstGeom prst="rect">
            <a:avLst/>
          </a:prstGeom>
        </p:spPr>
      </p:pic>
      <p:cxnSp>
        <p:nvCxnSpPr>
          <p:cNvPr id="43" name="Straight Connector 42"/>
          <p:cNvCxnSpPr/>
          <p:nvPr/>
        </p:nvCxnSpPr>
        <p:spPr>
          <a:xfrm>
            <a:off x="1066800" y="5491051"/>
            <a:ext cx="1764792" cy="0"/>
          </a:xfrm>
          <a:prstGeom prst="line">
            <a:avLst/>
          </a:prstGeom>
          <a:noFill/>
          <a:ln w="6350" cap="flat" cmpd="sng" algn="ctr">
            <a:solidFill>
              <a:srgbClr val="FF0000"/>
            </a:solidFill>
            <a:prstDash val="solid"/>
            <a:miter lim="800000"/>
          </a:ln>
          <a:effectLst/>
        </p:spPr>
      </p:cxnSp>
      <p:cxnSp>
        <p:nvCxnSpPr>
          <p:cNvPr id="44" name="Straight Connector 43"/>
          <p:cNvCxnSpPr/>
          <p:nvPr/>
        </p:nvCxnSpPr>
        <p:spPr>
          <a:xfrm>
            <a:off x="3221736" y="5174059"/>
            <a:ext cx="1764792" cy="0"/>
          </a:xfrm>
          <a:prstGeom prst="line">
            <a:avLst/>
          </a:prstGeom>
          <a:noFill/>
          <a:ln w="6350" cap="flat" cmpd="sng" algn="ctr">
            <a:solidFill>
              <a:srgbClr val="FF0000"/>
            </a:solidFill>
            <a:prstDash val="solid"/>
            <a:miter lim="800000"/>
          </a:ln>
          <a:effectLst/>
        </p:spPr>
      </p:cxnSp>
      <p:cxnSp>
        <p:nvCxnSpPr>
          <p:cNvPr id="45" name="Straight Connector 44"/>
          <p:cNvCxnSpPr/>
          <p:nvPr/>
        </p:nvCxnSpPr>
        <p:spPr>
          <a:xfrm>
            <a:off x="7439907" y="5113099"/>
            <a:ext cx="1764792" cy="0"/>
          </a:xfrm>
          <a:prstGeom prst="line">
            <a:avLst/>
          </a:prstGeom>
          <a:noFill/>
          <a:ln w="6350" cap="flat" cmpd="sng" algn="ctr">
            <a:solidFill>
              <a:srgbClr val="FF0000"/>
            </a:solidFill>
            <a:prstDash val="solid"/>
            <a:miter lim="800000"/>
          </a:ln>
          <a:effectLst/>
        </p:spPr>
      </p:cxnSp>
      <p:sp>
        <p:nvSpPr>
          <p:cNvPr id="46" name="TextBox 45"/>
          <p:cNvSpPr txBox="1"/>
          <p:nvPr/>
        </p:nvSpPr>
        <p:spPr>
          <a:xfrm>
            <a:off x="9455808" y="4994684"/>
            <a:ext cx="2612457" cy="276999"/>
          </a:xfrm>
          <a:prstGeom prst="rect">
            <a:avLst/>
          </a:prstGeom>
          <a:noFill/>
        </p:spPr>
        <p:txBody>
          <a:bodyPr wrap="square" rtlCol="0">
            <a:spAutoFit/>
          </a:bodyPr>
          <a:lstStyle/>
          <a:p>
            <a:pPr indent="-1080000" defTabSz="914400"/>
            <a:r>
              <a:rPr lang="en-US" sz="1200" dirty="0" smtClean="0">
                <a:solidFill>
                  <a:srgbClr val="FF0000"/>
                </a:solidFill>
                <a:latin typeface="Arial"/>
              </a:rPr>
              <a:t>----- WHO Air quality Guidelines</a:t>
            </a:r>
            <a:endParaRPr lang="en-US" sz="1200" dirty="0">
              <a:solidFill>
                <a:srgbClr val="FF0000"/>
              </a:solidFill>
              <a:latin typeface="Aria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5624944"/>
            <a:ext cx="5105400" cy="783265"/>
          </a:xfrm>
          <a:prstGeom prst="rect">
            <a:avLst/>
          </a:prstGeom>
        </p:spPr>
      </p:pic>
      <p:sp>
        <p:nvSpPr>
          <p:cNvPr id="12" name="Rectangle 11"/>
          <p:cNvSpPr/>
          <p:nvPr/>
        </p:nvSpPr>
        <p:spPr>
          <a:xfrm>
            <a:off x="757427" y="6025989"/>
            <a:ext cx="5045964" cy="400110"/>
          </a:xfrm>
          <a:prstGeom prst="rect">
            <a:avLst/>
          </a:prstGeom>
        </p:spPr>
        <p:txBody>
          <a:bodyPr wrap="square">
            <a:spAutoFit/>
          </a:bodyPr>
          <a:lstStyle/>
          <a:p>
            <a:r>
              <a:rPr lang="en-US" sz="1200" baseline="30000" dirty="0">
                <a:latin typeface="Verdana" panose="020B0604030504040204" pitchFamily="34" charset="0"/>
                <a:ea typeface="Times New Roman" panose="02020603050405020304" pitchFamily="18" charset="0"/>
                <a:cs typeface="Times New Roman" panose="02020603050405020304" pitchFamily="18" charset="0"/>
              </a:rPr>
              <a:t>*</a:t>
            </a:r>
            <a:r>
              <a:rPr lang="en-GB" sz="1200" baseline="30000" dirty="0">
                <a:latin typeface="EC Square Sans Pro"/>
                <a:ea typeface="Times New Roman" panose="02020603050405020304" pitchFamily="18" charset="0"/>
                <a:cs typeface="Times New Roman" panose="02020603050405020304" pitchFamily="18" charset="0"/>
              </a:rPr>
              <a:t>This designation is without prejudice to positions on status, and is in line with UNSCR 1244 and the ICJ Opinion on the Kosovo declaration of independence, as on the official website of the European Union.</a:t>
            </a:r>
            <a:endParaRPr lang="en-US" sz="1200" dirty="0"/>
          </a:p>
        </p:txBody>
      </p:sp>
      <p:sp>
        <p:nvSpPr>
          <p:cNvPr id="5" name="TextBox 4"/>
          <p:cNvSpPr txBox="1"/>
          <p:nvPr/>
        </p:nvSpPr>
        <p:spPr>
          <a:xfrm>
            <a:off x="1802956" y="5707163"/>
            <a:ext cx="247184" cy="215444"/>
          </a:xfrm>
          <a:prstGeom prst="rect">
            <a:avLst/>
          </a:prstGeom>
          <a:noFill/>
        </p:spPr>
        <p:txBody>
          <a:bodyPr wrap="none" rtlCol="0">
            <a:spAutoFit/>
          </a:bodyPr>
          <a:lstStyle/>
          <a:p>
            <a:r>
              <a:rPr lang="en-US" sz="800" dirty="0" smtClean="0"/>
              <a:t>*</a:t>
            </a:r>
            <a:endParaRPr lang="en-US" sz="800" dirty="0"/>
          </a:p>
        </p:txBody>
      </p:sp>
      <p:sp>
        <p:nvSpPr>
          <p:cNvPr id="14" name="TextBox 13"/>
          <p:cNvSpPr txBox="1"/>
          <p:nvPr/>
        </p:nvSpPr>
        <p:spPr>
          <a:xfrm>
            <a:off x="3954230" y="5708997"/>
            <a:ext cx="247184" cy="215444"/>
          </a:xfrm>
          <a:prstGeom prst="rect">
            <a:avLst/>
          </a:prstGeom>
          <a:noFill/>
        </p:spPr>
        <p:txBody>
          <a:bodyPr wrap="none" rtlCol="0">
            <a:spAutoFit/>
          </a:bodyPr>
          <a:lstStyle/>
          <a:p>
            <a:r>
              <a:rPr lang="en-US" sz="800" dirty="0" smtClean="0"/>
              <a:t>*</a:t>
            </a:r>
            <a:endParaRPr lang="en-US" sz="800" dirty="0"/>
          </a:p>
        </p:txBody>
      </p:sp>
      <p:sp>
        <p:nvSpPr>
          <p:cNvPr id="15" name="TextBox 14"/>
          <p:cNvSpPr txBox="1"/>
          <p:nvPr/>
        </p:nvSpPr>
        <p:spPr>
          <a:xfrm>
            <a:off x="6087497" y="5681010"/>
            <a:ext cx="247184" cy="215444"/>
          </a:xfrm>
          <a:prstGeom prst="rect">
            <a:avLst/>
          </a:prstGeom>
          <a:noFill/>
        </p:spPr>
        <p:txBody>
          <a:bodyPr wrap="none" rtlCol="0">
            <a:spAutoFit/>
          </a:bodyPr>
          <a:lstStyle/>
          <a:p>
            <a:r>
              <a:rPr lang="en-US" sz="800" dirty="0" smtClean="0"/>
              <a:t>*</a:t>
            </a:r>
            <a:endParaRPr lang="en-US" sz="800" dirty="0"/>
          </a:p>
        </p:txBody>
      </p:sp>
      <p:sp>
        <p:nvSpPr>
          <p:cNvPr id="16" name="TextBox 15"/>
          <p:cNvSpPr txBox="1"/>
          <p:nvPr/>
        </p:nvSpPr>
        <p:spPr>
          <a:xfrm>
            <a:off x="8223142" y="5697017"/>
            <a:ext cx="247184" cy="215444"/>
          </a:xfrm>
          <a:prstGeom prst="rect">
            <a:avLst/>
          </a:prstGeom>
          <a:noFill/>
        </p:spPr>
        <p:txBody>
          <a:bodyPr wrap="none" rtlCol="0">
            <a:spAutoFit/>
          </a:bodyPr>
          <a:lstStyle/>
          <a:p>
            <a:r>
              <a:rPr lang="en-US" sz="800" dirty="0" smtClean="0"/>
              <a:t>*</a:t>
            </a:r>
            <a:endParaRPr lang="en-US" sz="800" dirty="0"/>
          </a:p>
        </p:txBody>
      </p:sp>
    </p:spTree>
    <p:extLst>
      <p:ext uri="{BB962C8B-B14F-4D97-AF65-F5344CB8AC3E}">
        <p14:creationId xmlns:p14="http://schemas.microsoft.com/office/powerpoint/2010/main" val="23058163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950" y="733360"/>
            <a:ext cx="9444022" cy="4121471"/>
          </a:xfrm>
          <a:prstGeom prst="rect">
            <a:avLst/>
          </a:prstGeom>
        </p:spPr>
      </p:pic>
      <p:sp>
        <p:nvSpPr>
          <p:cNvPr id="2" name="Title 1">
            <a:extLst>
              <a:ext uri="{FF2B5EF4-FFF2-40B4-BE49-F238E27FC236}">
                <a16:creationId xmlns:a16="http://schemas.microsoft.com/office/drawing/2014/main" id="{AC25305E-C5B9-CAE6-6E5A-E977B96F742D}"/>
              </a:ext>
            </a:extLst>
          </p:cNvPr>
          <p:cNvSpPr>
            <a:spLocks noGrp="1"/>
          </p:cNvSpPr>
          <p:nvPr>
            <p:ph type="title"/>
          </p:nvPr>
        </p:nvSpPr>
        <p:spPr>
          <a:xfrm>
            <a:off x="835427" y="256521"/>
            <a:ext cx="10515600" cy="616165"/>
          </a:xfrm>
        </p:spPr>
        <p:txBody>
          <a:bodyPr/>
          <a:lstStyle/>
          <a:p>
            <a:r>
              <a:rPr lang="en-US" sz="3200" dirty="0" smtClean="0"/>
              <a:t>Monitoring </a:t>
            </a:r>
            <a:r>
              <a:rPr lang="en-US" sz="3200" dirty="0"/>
              <a:t>sites and </a:t>
            </a:r>
            <a:r>
              <a:rPr lang="en-US" sz="3200" dirty="0" smtClean="0"/>
              <a:t>pollutants in 2019</a:t>
            </a:r>
            <a:endParaRPr lang="en-US" sz="3200" dirty="0"/>
          </a:p>
        </p:txBody>
      </p:sp>
      <p:sp>
        <p:nvSpPr>
          <p:cNvPr id="48" name="Rectangle 47"/>
          <p:cNvSpPr/>
          <p:nvPr/>
        </p:nvSpPr>
        <p:spPr>
          <a:xfrm>
            <a:off x="102111" y="4715511"/>
            <a:ext cx="8612459" cy="1923604"/>
          </a:xfrm>
          <a:prstGeom prst="rect">
            <a:avLst/>
          </a:prstGeom>
        </p:spPr>
        <p:txBody>
          <a:bodyPr wrap="square">
            <a:spAutoFit/>
          </a:bodyPr>
          <a:lstStyle/>
          <a:p>
            <a:pPr marL="285750" indent="-285750" defTabSz="914400">
              <a:buFont typeface="Arial" panose="020B0604020202020204" pitchFamily="34" charset="0"/>
              <a:buChar char="•"/>
            </a:pPr>
            <a:r>
              <a:rPr lang="en-US" sz="1700" dirty="0">
                <a:solidFill>
                  <a:srgbClr val="002060"/>
                </a:solidFill>
                <a:latin typeface="Calibri" panose="020F0502020204030204" pitchFamily="34" charset="0"/>
                <a:cs typeface="Arial" panose="020B0604020202020204" pitchFamily="34" charset="0"/>
              </a:rPr>
              <a:t>The analysis includes local networks </a:t>
            </a:r>
            <a:r>
              <a:rPr lang="en-US" sz="1700" dirty="0" smtClean="0">
                <a:solidFill>
                  <a:srgbClr val="002060"/>
                </a:solidFill>
                <a:latin typeface="Calibri" panose="020F0502020204030204" pitchFamily="34" charset="0"/>
                <a:cs typeface="Arial" panose="020B0604020202020204" pitchFamily="34" charset="0"/>
              </a:rPr>
              <a:t>in addition to those reported to EEA.</a:t>
            </a:r>
          </a:p>
          <a:p>
            <a:pPr marL="285750" indent="-285750" defTabSz="914400">
              <a:buFont typeface="Arial" panose="020B0604020202020204" pitchFamily="34" charset="0"/>
              <a:buChar char="•"/>
            </a:pPr>
            <a:r>
              <a:rPr lang="en-US" sz="1700" dirty="0" smtClean="0">
                <a:solidFill>
                  <a:srgbClr val="002060"/>
                </a:solidFill>
                <a:latin typeface="Calibri" panose="020F0502020204030204" pitchFamily="34" charset="0"/>
                <a:ea typeface="Calibri" panose="020F0502020204030204" pitchFamily="34" charset="0"/>
                <a:cs typeface="Arial" panose="020B0604020202020204" pitchFamily="34" charset="0"/>
              </a:rPr>
              <a:t>Only urban background stations with </a:t>
            </a:r>
            <a:r>
              <a:rPr lang="en-US" sz="1700" b="1" dirty="0" smtClean="0">
                <a:solidFill>
                  <a:srgbClr val="002060"/>
                </a:solidFill>
                <a:latin typeface="Calibri" panose="020F0502020204030204" pitchFamily="34" charset="0"/>
                <a:ea typeface="Calibri" panose="020F0502020204030204" pitchFamily="34" charset="0"/>
                <a:cs typeface="Arial" panose="020B0604020202020204" pitchFamily="34" charset="0"/>
              </a:rPr>
              <a:t>&gt; 75% </a:t>
            </a:r>
            <a:r>
              <a:rPr lang="en-US" sz="1700" dirty="0" smtClean="0">
                <a:solidFill>
                  <a:srgbClr val="002060"/>
                </a:solidFill>
                <a:latin typeface="Calibri" panose="020F0502020204030204" pitchFamily="34" charset="0"/>
                <a:ea typeface="Calibri" panose="020F0502020204030204" pitchFamily="34" charset="0"/>
                <a:cs typeface="Arial" panose="020B0604020202020204" pitchFamily="34" charset="0"/>
              </a:rPr>
              <a:t>data capture</a:t>
            </a:r>
          </a:p>
          <a:p>
            <a:pPr marL="285750" indent="-285750" defTabSz="914400">
              <a:buFont typeface="Arial" panose="020B0604020202020204" pitchFamily="34" charset="0"/>
              <a:buChar char="•"/>
            </a:pPr>
            <a:r>
              <a:rPr lang="en-US" sz="1700" dirty="0" smtClean="0">
                <a:solidFill>
                  <a:srgbClr val="002060"/>
                </a:solidFill>
                <a:latin typeface="Calibri" panose="020F0502020204030204" pitchFamily="34" charset="0"/>
                <a:ea typeface="Calibri" panose="020F0502020204030204" pitchFamily="34" charset="0"/>
                <a:cs typeface="Arial" panose="020B0604020202020204" pitchFamily="34" charset="0"/>
              </a:rPr>
              <a:t>The </a:t>
            </a:r>
            <a:r>
              <a:rPr lang="en-US" sz="1700" dirty="0">
                <a:solidFill>
                  <a:srgbClr val="002060"/>
                </a:solidFill>
                <a:latin typeface="Calibri" panose="020F0502020204030204" pitchFamily="34" charset="0"/>
                <a:ea typeface="Calibri" panose="020F0502020204030204" pitchFamily="34" charset="0"/>
                <a:cs typeface="Arial" panose="020B0604020202020204" pitchFamily="34" charset="0"/>
              </a:rPr>
              <a:t>health impact of air pollution was assessed in </a:t>
            </a:r>
            <a:r>
              <a:rPr lang="en-US" sz="1700" b="1" dirty="0">
                <a:solidFill>
                  <a:srgbClr val="002060"/>
                </a:solidFill>
                <a:latin typeface="Calibri" panose="020F0502020204030204" pitchFamily="34" charset="0"/>
                <a:ea typeface="Calibri" panose="020F0502020204030204" pitchFamily="34" charset="0"/>
                <a:cs typeface="Arial" panose="020B0604020202020204" pitchFamily="34" charset="0"/>
              </a:rPr>
              <a:t>30</a:t>
            </a:r>
            <a:r>
              <a:rPr lang="en-US" sz="1700" dirty="0">
                <a:solidFill>
                  <a:srgbClr val="002060"/>
                </a:solidFill>
                <a:latin typeface="Calibri" panose="020F0502020204030204" pitchFamily="34" charset="0"/>
                <a:ea typeface="Calibri" panose="020F0502020204030204" pitchFamily="34" charset="0"/>
                <a:cs typeface="Arial" panose="020B0604020202020204" pitchFamily="34" charset="0"/>
              </a:rPr>
              <a:t> cities </a:t>
            </a:r>
            <a:r>
              <a:rPr lang="en-US" sz="1700" dirty="0" smtClean="0">
                <a:solidFill>
                  <a:srgbClr val="002060"/>
                </a:solidFill>
                <a:latin typeface="Calibri" panose="020F0502020204030204" pitchFamily="34" charset="0"/>
                <a:ea typeface="Calibri" panose="020F0502020204030204" pitchFamily="34" charset="0"/>
                <a:cs typeface="Arial" panose="020B0604020202020204" pitchFamily="34" charset="0"/>
              </a:rPr>
              <a:t>with </a:t>
            </a:r>
            <a:r>
              <a:rPr lang="en-US" sz="1700" dirty="0">
                <a:solidFill>
                  <a:srgbClr val="002060"/>
                </a:solidFill>
                <a:latin typeface="Calibri" panose="020F0502020204030204" pitchFamily="34" charset="0"/>
                <a:ea typeface="Calibri" panose="020F0502020204030204" pitchFamily="34" charset="0"/>
                <a:cs typeface="Arial" panose="020B0604020202020204" pitchFamily="34" charset="0"/>
              </a:rPr>
              <a:t>population ranging from </a:t>
            </a:r>
            <a:r>
              <a:rPr lang="en-US" sz="1700" dirty="0" smtClean="0">
                <a:solidFill>
                  <a:srgbClr val="002060"/>
                </a:solidFill>
                <a:latin typeface="Calibri" panose="020F0502020204030204" pitchFamily="34" charset="0"/>
                <a:ea typeface="Calibri" panose="020F0502020204030204" pitchFamily="34" charset="0"/>
                <a:cs typeface="Arial" panose="020B0604020202020204" pitchFamily="34" charset="0"/>
              </a:rPr>
              <a:t>6,000 </a:t>
            </a:r>
            <a:r>
              <a:rPr lang="en-US" sz="1700" dirty="0">
                <a:solidFill>
                  <a:srgbClr val="002060"/>
                </a:solidFill>
                <a:latin typeface="Calibri" panose="020F0502020204030204" pitchFamily="34" charset="0"/>
                <a:ea typeface="Calibri" panose="020F0502020204030204" pitchFamily="34" charset="0"/>
                <a:cs typeface="Arial" panose="020B0604020202020204" pitchFamily="34" charset="0"/>
              </a:rPr>
              <a:t>to </a:t>
            </a:r>
            <a:r>
              <a:rPr lang="en-US" sz="1700" dirty="0" smtClean="0">
                <a:solidFill>
                  <a:srgbClr val="002060"/>
                </a:solidFill>
                <a:latin typeface="Calibri" panose="020F0502020204030204" pitchFamily="34" charset="0"/>
                <a:ea typeface="Calibri" panose="020F0502020204030204" pitchFamily="34" charset="0"/>
                <a:cs typeface="Arial" panose="020B0604020202020204" pitchFamily="34" charset="0"/>
              </a:rPr>
              <a:t>600,000 </a:t>
            </a:r>
            <a:r>
              <a:rPr lang="en-US" sz="1700" dirty="0">
                <a:solidFill>
                  <a:srgbClr val="002060"/>
                </a:solidFill>
                <a:latin typeface="Calibri" panose="020F0502020204030204" pitchFamily="34" charset="0"/>
                <a:ea typeface="Calibri" panose="020F0502020204030204" pitchFamily="34" charset="0"/>
                <a:cs typeface="Arial" panose="020B0604020202020204" pitchFamily="34" charset="0"/>
              </a:rPr>
              <a:t>inhabitants. </a:t>
            </a:r>
          </a:p>
          <a:p>
            <a:pPr marL="285750" indent="-285750" defTabSz="914400">
              <a:buFont typeface="Arial" panose="020B0604020202020204" pitchFamily="34" charset="0"/>
              <a:buChar char="•"/>
            </a:pPr>
            <a:r>
              <a:rPr lang="en-US" sz="1700" dirty="0" smtClean="0">
                <a:solidFill>
                  <a:srgbClr val="002060"/>
                </a:solidFill>
                <a:latin typeface="Calibri" panose="020F0502020204030204" pitchFamily="34" charset="0"/>
                <a:ea typeface="Calibri" panose="020F0502020204030204" pitchFamily="34" charset="0"/>
                <a:cs typeface="Arial" panose="020B0604020202020204" pitchFamily="34" charset="0"/>
              </a:rPr>
              <a:t>The </a:t>
            </a:r>
            <a:r>
              <a:rPr lang="en-US" sz="1700" dirty="0">
                <a:solidFill>
                  <a:srgbClr val="002060"/>
                </a:solidFill>
                <a:latin typeface="Calibri" panose="020F0502020204030204" pitchFamily="34" charset="0"/>
                <a:ea typeface="Calibri" panose="020F0502020204030204" pitchFamily="34" charset="0"/>
                <a:cs typeface="Arial" panose="020B0604020202020204" pitchFamily="34" charset="0"/>
              </a:rPr>
              <a:t>population captured in this study represents on average </a:t>
            </a:r>
            <a:r>
              <a:rPr lang="en-US" sz="1700" b="1" dirty="0" smtClean="0">
                <a:solidFill>
                  <a:srgbClr val="002060"/>
                </a:solidFill>
                <a:latin typeface="Calibri" panose="020F0502020204030204" pitchFamily="34" charset="0"/>
                <a:ea typeface="Calibri" panose="020F0502020204030204" pitchFamily="34" charset="0"/>
                <a:cs typeface="Arial" panose="020B0604020202020204" pitchFamily="34" charset="0"/>
              </a:rPr>
              <a:t>37</a:t>
            </a:r>
            <a:r>
              <a:rPr lang="en-US" sz="1700" b="1" dirty="0">
                <a:solidFill>
                  <a:srgbClr val="002060"/>
                </a:solidFill>
                <a:latin typeface="Calibri" panose="020F0502020204030204" pitchFamily="34" charset="0"/>
                <a:ea typeface="Calibri" panose="020F0502020204030204" pitchFamily="34" charset="0"/>
                <a:cs typeface="Arial" panose="020B0604020202020204" pitchFamily="34" charset="0"/>
              </a:rPr>
              <a:t>%</a:t>
            </a:r>
            <a:r>
              <a:rPr lang="en-US" sz="1700" dirty="0">
                <a:solidFill>
                  <a:srgbClr val="002060"/>
                </a:solidFill>
                <a:latin typeface="Calibri" panose="020F0502020204030204" pitchFamily="34" charset="0"/>
                <a:ea typeface="Calibri" panose="020F0502020204030204" pitchFamily="34" charset="0"/>
                <a:cs typeface="Arial" panose="020B0604020202020204" pitchFamily="34" charset="0"/>
              </a:rPr>
              <a:t> of the </a:t>
            </a:r>
            <a:r>
              <a:rPr lang="en-US" sz="1700" dirty="0" smtClean="0">
                <a:solidFill>
                  <a:srgbClr val="002060"/>
                </a:solidFill>
                <a:latin typeface="Calibri" panose="020F0502020204030204" pitchFamily="34" charset="0"/>
                <a:ea typeface="Calibri" panose="020F0502020204030204" pitchFamily="34" charset="0"/>
                <a:cs typeface="Arial" panose="020B0604020202020204" pitchFamily="34" charset="0"/>
              </a:rPr>
              <a:t>region </a:t>
            </a:r>
            <a:r>
              <a:rPr lang="en-US" sz="1700" dirty="0">
                <a:solidFill>
                  <a:srgbClr val="002060"/>
                </a:solidFill>
                <a:latin typeface="Calibri" panose="020F0502020204030204" pitchFamily="34" charset="0"/>
                <a:ea typeface="Calibri" panose="020F0502020204030204" pitchFamily="34" charset="0"/>
                <a:cs typeface="Arial" panose="020B0604020202020204" pitchFamily="34" charset="0"/>
              </a:rPr>
              <a:t>urban population. </a:t>
            </a:r>
            <a:endParaRPr lang="en-US" sz="1700" dirty="0">
              <a:solidFill>
                <a:srgbClr val="002060"/>
              </a:solidFill>
              <a:latin typeface="Arial"/>
            </a:endParaRPr>
          </a:p>
          <a:p>
            <a:pPr defTabSz="914400"/>
            <a:endParaRPr lang="en-US" sz="1700" dirty="0" smtClean="0">
              <a:solidFill>
                <a:srgbClr val="002060"/>
              </a:solidFill>
              <a:latin typeface="Calibri" panose="020F050202020403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1914" y="3049250"/>
            <a:ext cx="3383153" cy="3332521"/>
          </a:xfrm>
          <a:prstGeom prst="rect">
            <a:avLst/>
          </a:prstGeom>
        </p:spPr>
      </p:pic>
    </p:spTree>
    <p:extLst>
      <p:ext uri="{BB962C8B-B14F-4D97-AF65-F5344CB8AC3E}">
        <p14:creationId xmlns:p14="http://schemas.microsoft.com/office/powerpoint/2010/main" val="38063210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5305E-C5B9-CAE6-6E5A-E977B96F742D}"/>
              </a:ext>
            </a:extLst>
          </p:cNvPr>
          <p:cNvSpPr>
            <a:spLocks noGrp="1"/>
          </p:cNvSpPr>
          <p:nvPr>
            <p:ph type="title"/>
          </p:nvPr>
        </p:nvSpPr>
        <p:spPr>
          <a:xfrm>
            <a:off x="835427" y="256521"/>
            <a:ext cx="10515600" cy="616165"/>
          </a:xfrm>
        </p:spPr>
        <p:txBody>
          <a:bodyPr/>
          <a:lstStyle/>
          <a:p>
            <a:r>
              <a:rPr lang="it-IT" sz="3200" dirty="0"/>
              <a:t>Health </a:t>
            </a:r>
            <a:r>
              <a:rPr lang="it-IT" sz="3200" dirty="0" smtClean="0"/>
              <a:t>Impact Assessment </a:t>
            </a:r>
            <a:r>
              <a:rPr lang="it-IT" sz="3200" dirty="0"/>
              <a:t>(FASST* approach)</a:t>
            </a:r>
            <a:endParaRPr lang="en-US" sz="3200" dirty="0"/>
          </a:p>
        </p:txBody>
      </p:sp>
      <p:graphicFrame>
        <p:nvGraphicFramePr>
          <p:cNvPr id="17" name="Diagramma 9">
            <a:extLst>
              <a:ext uri="{FF2B5EF4-FFF2-40B4-BE49-F238E27FC236}">
                <a16:creationId xmlns:a16="http://schemas.microsoft.com/office/drawing/2014/main" id="{F6215659-9938-416F-9290-EDDF880EB1D1}"/>
              </a:ext>
            </a:extLst>
          </p:cNvPr>
          <p:cNvGraphicFramePr/>
          <p:nvPr>
            <p:extLst>
              <p:ext uri="{D42A27DB-BD31-4B8C-83A1-F6EECF244321}">
                <p14:modId xmlns:p14="http://schemas.microsoft.com/office/powerpoint/2010/main" val="1828360225"/>
              </p:ext>
            </p:extLst>
          </p:nvPr>
        </p:nvGraphicFramePr>
        <p:xfrm>
          <a:off x="7281625" y="1663129"/>
          <a:ext cx="3788089" cy="43750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8" name="Diagramma 10">
            <a:extLst>
              <a:ext uri="{FF2B5EF4-FFF2-40B4-BE49-F238E27FC236}">
                <a16:creationId xmlns:a16="http://schemas.microsoft.com/office/drawing/2014/main" id="{F6C2F0DB-D7E9-4186-AA7A-E7A199C81A50}"/>
              </a:ext>
            </a:extLst>
          </p:cNvPr>
          <p:cNvGraphicFramePr/>
          <p:nvPr>
            <p:extLst>
              <p:ext uri="{D42A27DB-BD31-4B8C-83A1-F6EECF244321}">
                <p14:modId xmlns:p14="http://schemas.microsoft.com/office/powerpoint/2010/main" val="2232400721"/>
              </p:ext>
            </p:extLst>
          </p:nvPr>
        </p:nvGraphicFramePr>
        <p:xfrm>
          <a:off x="533400" y="1219200"/>
          <a:ext cx="3766112" cy="448066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9" name="Diagramma 11">
            <a:extLst>
              <a:ext uri="{FF2B5EF4-FFF2-40B4-BE49-F238E27FC236}">
                <a16:creationId xmlns:a16="http://schemas.microsoft.com/office/drawing/2014/main" id="{F96CFD89-ACF7-40A7-AFE3-C2C729383969}"/>
              </a:ext>
            </a:extLst>
          </p:cNvPr>
          <p:cNvGraphicFramePr/>
          <p:nvPr>
            <p:extLst>
              <p:ext uri="{D42A27DB-BD31-4B8C-83A1-F6EECF244321}">
                <p14:modId xmlns:p14="http://schemas.microsoft.com/office/powerpoint/2010/main" val="2171223129"/>
              </p:ext>
            </p:extLst>
          </p:nvPr>
        </p:nvGraphicFramePr>
        <p:xfrm>
          <a:off x="4113833" y="994772"/>
          <a:ext cx="3000838" cy="236597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20" name="TextBox 19"/>
          <p:cNvSpPr txBox="1"/>
          <p:nvPr/>
        </p:nvSpPr>
        <p:spPr>
          <a:xfrm>
            <a:off x="7805681" y="1313803"/>
            <a:ext cx="2454265" cy="646331"/>
          </a:xfrm>
          <a:prstGeom prst="rect">
            <a:avLst/>
          </a:prstGeom>
          <a:noFill/>
        </p:spPr>
        <p:txBody>
          <a:bodyPr wrap="square" rtlCol="0">
            <a:spAutoFit/>
          </a:bodyPr>
          <a:lstStyle/>
          <a:p>
            <a:pPr defTabSz="914400"/>
            <a:r>
              <a:rPr lang="en-US" dirty="0" smtClean="0">
                <a:solidFill>
                  <a:srgbClr val="034EA2"/>
                </a:solidFill>
                <a:latin typeface="Arial"/>
              </a:rPr>
              <a:t>Two different methods used in this study</a:t>
            </a:r>
            <a:endParaRPr lang="en-US" dirty="0">
              <a:solidFill>
                <a:srgbClr val="034EA2"/>
              </a:solidFill>
              <a:latin typeface="Arial"/>
            </a:endParaRPr>
          </a:p>
        </p:txBody>
      </p:sp>
      <p:cxnSp>
        <p:nvCxnSpPr>
          <p:cNvPr id="21" name="Straight Arrow Connector 20"/>
          <p:cNvCxnSpPr/>
          <p:nvPr/>
        </p:nvCxnSpPr>
        <p:spPr>
          <a:xfrm flipV="1">
            <a:off x="6846548" y="2745510"/>
            <a:ext cx="1261315" cy="1509049"/>
          </a:xfrm>
          <a:prstGeom prst="straightConnector1">
            <a:avLst/>
          </a:prstGeom>
          <a:noFill/>
          <a:ln w="28575" cap="flat" cmpd="sng" algn="ctr">
            <a:solidFill>
              <a:srgbClr val="024B9C"/>
            </a:solidFill>
            <a:prstDash val="solid"/>
            <a:miter lim="800000"/>
            <a:headEnd type="none" w="med" len="med"/>
            <a:tailEnd type="arrow" w="med" len="med"/>
          </a:ln>
          <a:effectLst/>
        </p:spPr>
      </p:cxnSp>
      <p:cxnSp>
        <p:nvCxnSpPr>
          <p:cNvPr id="22" name="Straight Arrow Connector 21"/>
          <p:cNvCxnSpPr/>
          <p:nvPr/>
        </p:nvCxnSpPr>
        <p:spPr>
          <a:xfrm>
            <a:off x="6865199" y="4425211"/>
            <a:ext cx="1242664" cy="4303"/>
          </a:xfrm>
          <a:prstGeom prst="straightConnector1">
            <a:avLst/>
          </a:prstGeom>
          <a:noFill/>
          <a:ln w="28575" cap="flat" cmpd="sng" algn="ctr">
            <a:solidFill>
              <a:srgbClr val="024B9C"/>
            </a:solidFill>
            <a:prstDash val="solid"/>
            <a:miter lim="800000"/>
            <a:headEnd type="none" w="med" len="med"/>
            <a:tailEnd type="arrow" w="med" len="med"/>
          </a:ln>
          <a:effectLst/>
        </p:spPr>
      </p:cxnSp>
      <p:sp>
        <p:nvSpPr>
          <p:cNvPr id="23" name="TextBox 22"/>
          <p:cNvSpPr txBox="1"/>
          <p:nvPr/>
        </p:nvSpPr>
        <p:spPr>
          <a:xfrm>
            <a:off x="10119474" y="4039108"/>
            <a:ext cx="1859907" cy="1384995"/>
          </a:xfrm>
          <a:prstGeom prst="rect">
            <a:avLst/>
          </a:prstGeom>
          <a:noFill/>
        </p:spPr>
        <p:txBody>
          <a:bodyPr wrap="square" rtlCol="0">
            <a:spAutoFit/>
          </a:bodyPr>
          <a:lstStyle/>
          <a:p>
            <a:pPr marL="285750" indent="-285750" defTabSz="914400">
              <a:buFont typeface="Arial" panose="020B0604020202020204" pitchFamily="34" charset="0"/>
              <a:buChar char="•"/>
            </a:pPr>
            <a:r>
              <a:rPr lang="en-US" sz="1400" dirty="0" smtClean="0">
                <a:solidFill>
                  <a:srgbClr val="4D4D4D"/>
                </a:solidFill>
                <a:latin typeface="Arial"/>
              </a:rPr>
              <a:t>PM</a:t>
            </a:r>
            <a:r>
              <a:rPr lang="en-US" sz="1400" baseline="-25000" dirty="0" smtClean="0">
                <a:solidFill>
                  <a:srgbClr val="4D4D4D"/>
                </a:solidFill>
                <a:latin typeface="Arial"/>
              </a:rPr>
              <a:t>2.5 </a:t>
            </a:r>
            <a:r>
              <a:rPr lang="en-US" sz="1400" dirty="0" smtClean="0">
                <a:solidFill>
                  <a:srgbClr val="4D4D4D"/>
                </a:solidFill>
                <a:latin typeface="Arial"/>
              </a:rPr>
              <a:t>six causes of death</a:t>
            </a:r>
          </a:p>
          <a:p>
            <a:pPr marL="285750" indent="-285750" defTabSz="914400">
              <a:buFont typeface="Arial" panose="020B0604020202020204" pitchFamily="34" charset="0"/>
              <a:buChar char="•"/>
            </a:pPr>
            <a:r>
              <a:rPr lang="en-US" sz="1400" dirty="0" smtClean="0">
                <a:solidFill>
                  <a:srgbClr val="4D4D4D"/>
                </a:solidFill>
                <a:latin typeface="Arial"/>
              </a:rPr>
              <a:t>O</a:t>
            </a:r>
            <a:r>
              <a:rPr lang="en-US" sz="1400" baseline="-25000" dirty="0" smtClean="0">
                <a:solidFill>
                  <a:srgbClr val="4D4D4D"/>
                </a:solidFill>
                <a:latin typeface="Arial"/>
              </a:rPr>
              <a:t>3</a:t>
            </a:r>
            <a:r>
              <a:rPr lang="en-US" sz="1400" dirty="0" smtClean="0">
                <a:solidFill>
                  <a:srgbClr val="4D4D4D"/>
                </a:solidFill>
                <a:latin typeface="Arial"/>
              </a:rPr>
              <a:t> one cause</a:t>
            </a:r>
            <a:endParaRPr lang="en-US" sz="1400" baseline="-25000" dirty="0" smtClean="0">
              <a:solidFill>
                <a:srgbClr val="4D4D4D"/>
              </a:solidFill>
              <a:latin typeface="Arial"/>
            </a:endParaRPr>
          </a:p>
          <a:p>
            <a:pPr marL="285750" indent="-285750" defTabSz="914400">
              <a:buFont typeface="Arial" panose="020B0604020202020204" pitchFamily="34" charset="0"/>
              <a:buChar char="•"/>
            </a:pPr>
            <a:r>
              <a:rPr lang="en-US" sz="1400" dirty="0" smtClean="0">
                <a:solidFill>
                  <a:srgbClr val="4D4D4D"/>
                </a:solidFill>
                <a:latin typeface="Arial"/>
              </a:rPr>
              <a:t>Designed to be used globally</a:t>
            </a:r>
          </a:p>
          <a:p>
            <a:pPr defTabSz="914400"/>
            <a:endParaRPr lang="en-US" sz="1400" dirty="0" smtClean="0">
              <a:solidFill>
                <a:srgbClr val="4D4D4D"/>
              </a:solidFill>
              <a:latin typeface="Arial"/>
            </a:endParaRPr>
          </a:p>
        </p:txBody>
      </p:sp>
      <p:sp>
        <p:nvSpPr>
          <p:cNvPr id="24" name="TextBox 23"/>
          <p:cNvSpPr txBox="1"/>
          <p:nvPr/>
        </p:nvSpPr>
        <p:spPr>
          <a:xfrm>
            <a:off x="10210800" y="2032461"/>
            <a:ext cx="1840507" cy="1384995"/>
          </a:xfrm>
          <a:prstGeom prst="rect">
            <a:avLst/>
          </a:prstGeom>
          <a:noFill/>
        </p:spPr>
        <p:txBody>
          <a:bodyPr wrap="square" rtlCol="0">
            <a:spAutoFit/>
          </a:bodyPr>
          <a:lstStyle/>
          <a:p>
            <a:pPr marL="285750" indent="-285750" defTabSz="914400">
              <a:buFont typeface="Arial" panose="020B0604020202020204" pitchFamily="34" charset="0"/>
              <a:buChar char="•"/>
            </a:pPr>
            <a:r>
              <a:rPr lang="en-US" sz="1400" dirty="0" smtClean="0">
                <a:solidFill>
                  <a:srgbClr val="4D4D4D"/>
                </a:solidFill>
                <a:latin typeface="Arial"/>
              </a:rPr>
              <a:t>PM</a:t>
            </a:r>
            <a:r>
              <a:rPr lang="en-US" sz="1400" baseline="-25000" dirty="0" smtClean="0">
                <a:solidFill>
                  <a:srgbClr val="4D4D4D"/>
                </a:solidFill>
                <a:latin typeface="Arial"/>
              </a:rPr>
              <a:t>2.5</a:t>
            </a:r>
            <a:r>
              <a:rPr lang="en-US" sz="1400" dirty="0" smtClean="0">
                <a:solidFill>
                  <a:srgbClr val="4D4D4D"/>
                </a:solidFill>
                <a:latin typeface="Arial"/>
              </a:rPr>
              <a:t>, O</a:t>
            </a:r>
            <a:r>
              <a:rPr lang="en-US" sz="1400" baseline="-25000" dirty="0" smtClean="0">
                <a:solidFill>
                  <a:srgbClr val="4D4D4D"/>
                </a:solidFill>
                <a:latin typeface="Arial"/>
              </a:rPr>
              <a:t>3</a:t>
            </a:r>
            <a:r>
              <a:rPr lang="en-US" sz="1400" dirty="0" smtClean="0">
                <a:solidFill>
                  <a:srgbClr val="4D4D4D"/>
                </a:solidFill>
                <a:latin typeface="Arial"/>
              </a:rPr>
              <a:t>, NO</a:t>
            </a:r>
            <a:r>
              <a:rPr lang="en-US" sz="1400" baseline="-25000" dirty="0" smtClean="0">
                <a:solidFill>
                  <a:srgbClr val="4D4D4D"/>
                </a:solidFill>
                <a:latin typeface="Arial"/>
              </a:rPr>
              <a:t>2</a:t>
            </a:r>
          </a:p>
          <a:p>
            <a:pPr marL="285750" indent="-285750" defTabSz="914400">
              <a:buFont typeface="Arial" panose="020B0604020202020204" pitchFamily="34" charset="0"/>
              <a:buChar char="•"/>
            </a:pPr>
            <a:r>
              <a:rPr lang="en-US" sz="1400" dirty="0" smtClean="0">
                <a:solidFill>
                  <a:srgbClr val="4D4D4D"/>
                </a:solidFill>
                <a:latin typeface="Arial"/>
              </a:rPr>
              <a:t>Mortality and morbidity </a:t>
            </a:r>
          </a:p>
          <a:p>
            <a:pPr marL="285750" indent="-285750" defTabSz="914400">
              <a:buFont typeface="Arial" panose="020B0604020202020204" pitchFamily="34" charset="0"/>
              <a:buChar char="•"/>
            </a:pPr>
            <a:r>
              <a:rPr lang="en-US" sz="1400" dirty="0" smtClean="0">
                <a:solidFill>
                  <a:srgbClr val="4D4D4D"/>
                </a:solidFill>
                <a:latin typeface="Arial"/>
              </a:rPr>
              <a:t>Mainly used in HIC</a:t>
            </a:r>
          </a:p>
          <a:p>
            <a:pPr defTabSz="914400"/>
            <a:endParaRPr lang="en-US" sz="1400" dirty="0">
              <a:solidFill>
                <a:srgbClr val="4D4D4D"/>
              </a:solidFill>
              <a:latin typeface="Arial"/>
            </a:endParaRPr>
          </a:p>
        </p:txBody>
      </p:sp>
      <p:graphicFrame>
        <p:nvGraphicFramePr>
          <p:cNvPr id="25" name="Diagram 24"/>
          <p:cNvGraphicFramePr/>
          <p:nvPr>
            <p:extLst>
              <p:ext uri="{D42A27DB-BD31-4B8C-83A1-F6EECF244321}">
                <p14:modId xmlns:p14="http://schemas.microsoft.com/office/powerpoint/2010/main" val="913716705"/>
              </p:ext>
            </p:extLst>
          </p:nvPr>
        </p:nvGraphicFramePr>
        <p:xfrm>
          <a:off x="3180282" y="4067172"/>
          <a:ext cx="1908935" cy="67614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cxnSp>
        <p:nvCxnSpPr>
          <p:cNvPr id="26" name="Straight Arrow Connector 25"/>
          <p:cNvCxnSpPr/>
          <p:nvPr/>
        </p:nvCxnSpPr>
        <p:spPr>
          <a:xfrm>
            <a:off x="4688055" y="4425211"/>
            <a:ext cx="1902560" cy="4303"/>
          </a:xfrm>
          <a:prstGeom prst="straightConnector1">
            <a:avLst/>
          </a:prstGeom>
          <a:noFill/>
          <a:ln w="28575" cap="flat" cmpd="sng" algn="ctr">
            <a:solidFill>
              <a:srgbClr val="024B9C"/>
            </a:solidFill>
            <a:prstDash val="solid"/>
            <a:miter lim="800000"/>
            <a:headEnd type="none" w="med" len="med"/>
            <a:tailEnd type="arrow" w="med" len="med"/>
          </a:ln>
          <a:effectLst/>
        </p:spPr>
      </p:cxnSp>
      <p:cxnSp>
        <p:nvCxnSpPr>
          <p:cNvPr id="27" name="Straight Arrow Connector 26"/>
          <p:cNvCxnSpPr/>
          <p:nvPr/>
        </p:nvCxnSpPr>
        <p:spPr>
          <a:xfrm>
            <a:off x="5639335" y="2895600"/>
            <a:ext cx="36394" cy="1420023"/>
          </a:xfrm>
          <a:prstGeom prst="straightConnector1">
            <a:avLst/>
          </a:prstGeom>
          <a:noFill/>
          <a:ln w="28575" cap="flat" cmpd="sng" algn="ctr">
            <a:solidFill>
              <a:srgbClr val="024B9C"/>
            </a:solidFill>
            <a:prstDash val="solid"/>
            <a:miter lim="800000"/>
            <a:headEnd type="none" w="med" len="med"/>
            <a:tailEnd type="arrow" w="med" len="med"/>
          </a:ln>
          <a:effectLst/>
        </p:spPr>
      </p:cxnSp>
      <p:cxnSp>
        <p:nvCxnSpPr>
          <p:cNvPr id="28" name="Straight Arrow Connector 27"/>
          <p:cNvCxnSpPr>
            <a:endCxn id="25" idx="1"/>
          </p:cNvCxnSpPr>
          <p:nvPr/>
        </p:nvCxnSpPr>
        <p:spPr>
          <a:xfrm>
            <a:off x="2282369" y="4375673"/>
            <a:ext cx="897913" cy="29569"/>
          </a:xfrm>
          <a:prstGeom prst="straightConnector1">
            <a:avLst/>
          </a:prstGeom>
          <a:noFill/>
          <a:ln w="28575" cap="flat" cmpd="sng" algn="ctr">
            <a:solidFill>
              <a:srgbClr val="024B9C"/>
            </a:solidFill>
            <a:prstDash val="solid"/>
            <a:miter lim="800000"/>
            <a:headEnd type="none" w="med" len="med"/>
            <a:tailEnd type="arrow" w="med" len="med"/>
          </a:ln>
          <a:effectLst/>
        </p:spPr>
      </p:cxnSp>
      <p:cxnSp>
        <p:nvCxnSpPr>
          <p:cNvPr id="29" name="Straight Arrow Connector 28"/>
          <p:cNvCxnSpPr/>
          <p:nvPr/>
        </p:nvCxnSpPr>
        <p:spPr>
          <a:xfrm>
            <a:off x="2358803" y="1879027"/>
            <a:ext cx="884566" cy="2095602"/>
          </a:xfrm>
          <a:prstGeom prst="straightConnector1">
            <a:avLst/>
          </a:prstGeom>
          <a:noFill/>
          <a:ln w="28575" cap="flat" cmpd="sng" algn="ctr">
            <a:solidFill>
              <a:srgbClr val="024B9C"/>
            </a:solidFill>
            <a:prstDash val="solid"/>
            <a:miter lim="800000"/>
            <a:headEnd type="none" w="med" len="med"/>
            <a:tailEnd type="arrow" w="med" len="med"/>
          </a:ln>
          <a:effectLst/>
        </p:spPr>
      </p:cxnSp>
      <p:sp>
        <p:nvSpPr>
          <p:cNvPr id="32" name="Rectangle 31"/>
          <p:cNvSpPr/>
          <p:nvPr/>
        </p:nvSpPr>
        <p:spPr>
          <a:xfrm>
            <a:off x="74681" y="5231191"/>
            <a:ext cx="8922507" cy="369332"/>
          </a:xfrm>
          <a:prstGeom prst="rect">
            <a:avLst/>
          </a:prstGeom>
        </p:spPr>
        <p:txBody>
          <a:bodyPr wrap="none">
            <a:spAutoFit/>
          </a:bodyPr>
          <a:lstStyle/>
          <a:p>
            <a:pPr defTabSz="914400"/>
            <a:r>
              <a:rPr lang="it-IT" dirty="0" smtClean="0">
                <a:solidFill>
                  <a:srgbClr val="4D4D4D"/>
                </a:solidFill>
                <a:latin typeface="Arial"/>
              </a:rPr>
              <a:t>* FASST is the JRC FAst Scenario Screening Tool </a:t>
            </a:r>
            <a:r>
              <a:rPr lang="it-IT" dirty="0">
                <a:solidFill>
                  <a:srgbClr val="4D4D4D"/>
                </a:solidFill>
                <a:latin typeface="Arial"/>
              </a:rPr>
              <a:t>(https://</a:t>
            </a:r>
            <a:r>
              <a:rPr lang="it-IT" dirty="0" smtClean="0">
                <a:solidFill>
                  <a:srgbClr val="4D4D4D"/>
                </a:solidFill>
                <a:latin typeface="Arial"/>
              </a:rPr>
              <a:t>tm5-fasst.jrc.ec.europa.eu)</a:t>
            </a:r>
            <a:endParaRPr lang="en-US" dirty="0">
              <a:solidFill>
                <a:srgbClr val="4D4D4D"/>
              </a:solidFill>
              <a:latin typeface="Arial"/>
            </a:endParaRPr>
          </a:p>
        </p:txBody>
      </p:sp>
      <p:pic>
        <p:nvPicPr>
          <p:cNvPr id="7" name="Picture 6"/>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424918" y="5457288"/>
            <a:ext cx="4767082" cy="929866"/>
          </a:xfrm>
          <a:prstGeom prst="rect">
            <a:avLst/>
          </a:prstGeom>
        </p:spPr>
      </p:pic>
    </p:spTree>
    <p:extLst>
      <p:ext uri="{BB962C8B-B14F-4D97-AF65-F5344CB8AC3E}">
        <p14:creationId xmlns:p14="http://schemas.microsoft.com/office/powerpoint/2010/main" val="26412365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5305E-C5B9-CAE6-6E5A-E977B96F742D}"/>
              </a:ext>
            </a:extLst>
          </p:cNvPr>
          <p:cNvSpPr>
            <a:spLocks noGrp="1"/>
          </p:cNvSpPr>
          <p:nvPr>
            <p:ph type="title"/>
          </p:nvPr>
        </p:nvSpPr>
        <p:spPr>
          <a:xfrm>
            <a:off x="835427" y="256521"/>
            <a:ext cx="10515600" cy="616165"/>
          </a:xfrm>
        </p:spPr>
        <p:txBody>
          <a:bodyPr/>
          <a:lstStyle/>
          <a:p>
            <a:r>
              <a:rPr lang="it-IT" sz="3200" dirty="0"/>
              <a:t>Health </a:t>
            </a:r>
            <a:r>
              <a:rPr lang="it-IT" sz="3200" dirty="0" smtClean="0"/>
              <a:t>cost (=benefit) estimation</a:t>
            </a:r>
            <a:endParaRPr lang="en-US" sz="3200" dirty="0"/>
          </a:p>
        </p:txBody>
      </p:sp>
      <mc:AlternateContent xmlns:mc="http://schemas.openxmlformats.org/markup-compatibility/2006" xmlns:a14="http://schemas.microsoft.com/office/drawing/2010/main">
        <mc:Choice Requires="a14">
          <p:sp>
            <p:nvSpPr>
              <p:cNvPr id="3" name="Rectangle 2"/>
              <p:cNvSpPr/>
              <p:nvPr/>
            </p:nvSpPr>
            <p:spPr>
              <a:xfrm>
                <a:off x="244093" y="3069210"/>
                <a:ext cx="11332606" cy="2689717"/>
              </a:xfrm>
              <a:prstGeom prst="rect">
                <a:avLst/>
              </a:prstGeom>
              <a:noFill/>
              <a:ln w="12700" cap="flat" cmpd="sng" algn="ctr">
                <a:solidFill>
                  <a:srgbClr val="1E858B">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FFFFFF"/>
                          </a:solidFill>
                          <a:effectLst/>
                          <a:uLnTx/>
                          <a:uFillTx/>
                          <a:latin typeface="Cambria Math" panose="02040503050406030204" pitchFamily="18" charset="0"/>
                          <a:ea typeface="+mn-ea"/>
                          <a:cs typeface="+mn-cs"/>
                        </a:rPr>
                        <m:t>𝑉𝑂𝐿𝑌</m:t>
                      </m:r>
                      <m:r>
                        <a:rPr kumimoji="0" lang="en-US" sz="1800" b="0" i="1" u="none" strike="noStrike" kern="0" cap="none" spc="0" normalizeH="0" baseline="0" noProof="0" smtClean="0">
                          <a:ln>
                            <a:noFill/>
                          </a:ln>
                          <a:solidFill>
                            <a:srgbClr val="FFFFFF"/>
                          </a:solidFill>
                          <a:effectLst/>
                          <a:uLnTx/>
                          <a:uFillTx/>
                          <a:latin typeface="Cambria Math" panose="02040503050406030204" pitchFamily="18" charset="0"/>
                          <a:ea typeface="+mn-ea"/>
                          <a:cs typeface="+mn-cs"/>
                        </a:rPr>
                        <m:t>=</m:t>
                      </m:r>
                      <m:f>
                        <m:fPr>
                          <m:ctrlPr>
                            <a:rPr kumimoji="0" lang="en-US" sz="1800" b="0" i="1" u="none" strike="noStrike" kern="0" cap="none" spc="0" normalizeH="0" baseline="0" noProof="0" smtClean="0">
                              <a:ln>
                                <a:noFill/>
                              </a:ln>
                              <a:solidFill>
                                <a:srgbClr val="FFFFFF"/>
                              </a:solidFill>
                              <a:effectLst/>
                              <a:uLnTx/>
                              <a:uFillTx/>
                              <a:latin typeface="Cambria Math" panose="02040503050406030204" pitchFamily="18" charset="0"/>
                              <a:ea typeface="+mn-ea"/>
                              <a:cs typeface="+mn-cs"/>
                            </a:rPr>
                          </m:ctrlPr>
                        </m:fPr>
                        <m:num>
                          <m:r>
                            <a:rPr kumimoji="0" lang="en-US" sz="1800" b="0" i="1" u="none" strike="noStrike" kern="0" cap="none" spc="0" normalizeH="0" baseline="0" noProof="0" smtClean="0">
                              <a:ln>
                                <a:noFill/>
                              </a:ln>
                              <a:solidFill>
                                <a:srgbClr val="FFFFFF"/>
                              </a:solidFill>
                              <a:effectLst/>
                              <a:uLnTx/>
                              <a:uFillTx/>
                              <a:latin typeface="Cambria Math" panose="02040503050406030204" pitchFamily="18" charset="0"/>
                              <a:ea typeface="+mn-ea"/>
                              <a:cs typeface="+mn-cs"/>
                            </a:rPr>
                            <m:t>𝑉𝑆𝐿</m:t>
                          </m:r>
                        </m:num>
                        <m:den>
                          <m:d>
                            <m:dPr>
                              <m:ctrlPr>
                                <a:rPr kumimoji="0" lang="en-US" sz="1800" b="0" i="1" u="none" strike="noStrike" kern="0" cap="none" spc="0" normalizeH="0" baseline="0" noProof="0" smtClean="0">
                                  <a:ln>
                                    <a:noFill/>
                                  </a:ln>
                                  <a:solidFill>
                                    <a:srgbClr val="FFFFFF"/>
                                  </a:solidFill>
                                  <a:effectLst/>
                                  <a:uLnTx/>
                                  <a:uFillTx/>
                                  <a:latin typeface="Cambria Math" panose="02040503050406030204" pitchFamily="18" charset="0"/>
                                  <a:ea typeface="+mn-ea"/>
                                  <a:cs typeface="+mn-cs"/>
                                </a:rPr>
                              </m:ctrlPr>
                            </m:dPr>
                            <m:e>
                              <m:r>
                                <a:rPr kumimoji="0" lang="en-US" sz="1800" b="0" i="1" u="none" strike="noStrike" kern="0" cap="none" spc="0" normalizeH="0" baseline="0" noProof="0" smtClean="0">
                                  <a:ln>
                                    <a:noFill/>
                                  </a:ln>
                                  <a:solidFill>
                                    <a:srgbClr val="FFFFFF"/>
                                  </a:solidFill>
                                  <a:effectLst/>
                                  <a:uLnTx/>
                                  <a:uFillTx/>
                                  <a:latin typeface="Cambria Math" panose="02040503050406030204" pitchFamily="18" charset="0"/>
                                  <a:ea typeface="+mn-ea"/>
                                  <a:cs typeface="+mn-cs"/>
                                </a:rPr>
                                <m:t>1−</m:t>
                              </m:r>
                              <m:f>
                                <m:fPr>
                                  <m:ctrlPr>
                                    <a:rPr kumimoji="0" lang="en-US" sz="1800" b="0" i="1" u="none" strike="noStrike" kern="0" cap="none" spc="0" normalizeH="0" baseline="0" noProof="0" smtClean="0">
                                      <a:ln>
                                        <a:noFill/>
                                      </a:ln>
                                      <a:solidFill>
                                        <a:srgbClr val="FFFFFF"/>
                                      </a:solidFill>
                                      <a:effectLst/>
                                      <a:uLnTx/>
                                      <a:uFillTx/>
                                      <a:latin typeface="Cambria Math" panose="02040503050406030204" pitchFamily="18" charset="0"/>
                                      <a:ea typeface="+mn-ea"/>
                                      <a:cs typeface="+mn-cs"/>
                                    </a:rPr>
                                  </m:ctrlPr>
                                </m:fPr>
                                <m:num>
                                  <m:sSup>
                                    <m:sSupPr>
                                      <m:ctrlPr>
                                        <a:rPr kumimoji="0" lang="en-US" sz="1800" b="0" i="1" u="none" strike="noStrike" kern="0" cap="none" spc="0" normalizeH="0" baseline="0" noProof="0" smtClean="0">
                                          <a:ln>
                                            <a:noFill/>
                                          </a:ln>
                                          <a:solidFill>
                                            <a:srgbClr val="FFFFFF"/>
                                          </a:solidFill>
                                          <a:effectLst/>
                                          <a:uLnTx/>
                                          <a:uFillTx/>
                                          <a:latin typeface="Cambria Math" panose="02040503050406030204" pitchFamily="18" charset="0"/>
                                          <a:ea typeface="+mn-ea"/>
                                          <a:cs typeface="+mn-cs"/>
                                        </a:rPr>
                                      </m:ctrlPr>
                                    </m:sSupPr>
                                    <m:e>
                                      <m:d>
                                        <m:dPr>
                                          <m:ctrlPr>
                                            <a:rPr kumimoji="0" lang="en-US" sz="1800" b="0" i="1" u="none" strike="noStrike" kern="0" cap="none" spc="0" normalizeH="0" baseline="0" noProof="0" smtClean="0">
                                              <a:ln>
                                                <a:noFill/>
                                              </a:ln>
                                              <a:solidFill>
                                                <a:srgbClr val="FFFFFF"/>
                                              </a:solidFill>
                                              <a:effectLst/>
                                              <a:uLnTx/>
                                              <a:uFillTx/>
                                              <a:latin typeface="Cambria Math" panose="02040503050406030204" pitchFamily="18" charset="0"/>
                                              <a:ea typeface="+mn-ea"/>
                                              <a:cs typeface="+mn-cs"/>
                                            </a:rPr>
                                          </m:ctrlPr>
                                        </m:dPr>
                                        <m:e>
                                          <m:r>
                                            <a:rPr kumimoji="0" lang="en-US" sz="1800" b="0" i="1" u="none" strike="noStrike" kern="0" cap="none" spc="0" normalizeH="0" baseline="0" noProof="0" smtClean="0">
                                              <a:ln>
                                                <a:noFill/>
                                              </a:ln>
                                              <a:solidFill>
                                                <a:srgbClr val="FFFFFF"/>
                                              </a:solidFill>
                                              <a:effectLst/>
                                              <a:uLnTx/>
                                              <a:uFillTx/>
                                              <a:latin typeface="Cambria Math" panose="02040503050406030204" pitchFamily="18" charset="0"/>
                                              <a:ea typeface="+mn-ea"/>
                                              <a:cs typeface="+mn-cs"/>
                                            </a:rPr>
                                            <m:t>1+</m:t>
                                          </m:r>
                                          <m:r>
                                            <a:rPr kumimoji="0" lang="en-US" sz="1800" b="0" i="1" u="none" strike="noStrike" kern="0" cap="none" spc="0" normalizeH="0" baseline="0" noProof="0" smtClean="0">
                                              <a:ln>
                                                <a:noFill/>
                                              </a:ln>
                                              <a:solidFill>
                                                <a:srgbClr val="FFFFFF"/>
                                              </a:solidFill>
                                              <a:effectLst/>
                                              <a:uLnTx/>
                                              <a:uFillTx/>
                                              <a:latin typeface="Cambria Math" panose="02040503050406030204" pitchFamily="18" charset="0"/>
                                              <a:ea typeface="+mn-ea"/>
                                              <a:cs typeface="+mn-cs"/>
                                            </a:rPr>
                                            <m:t>𝑟</m:t>
                                          </m:r>
                                        </m:e>
                                      </m:d>
                                    </m:e>
                                    <m:sup>
                                      <m:r>
                                        <a:rPr kumimoji="0" lang="en-US" sz="1800" b="0" i="1" u="none" strike="noStrike" kern="0" cap="none" spc="0" normalizeH="0" baseline="0" noProof="0" smtClean="0">
                                          <a:ln>
                                            <a:noFill/>
                                          </a:ln>
                                          <a:solidFill>
                                            <a:srgbClr val="FFFFFF"/>
                                          </a:solidFill>
                                          <a:effectLst/>
                                          <a:uLnTx/>
                                          <a:uFillTx/>
                                          <a:latin typeface="Cambria Math" panose="02040503050406030204" pitchFamily="18" charset="0"/>
                                          <a:ea typeface="+mn-ea"/>
                                          <a:cs typeface="+mn-cs"/>
                                        </a:rPr>
                                        <m:t>−</m:t>
                                      </m:r>
                                      <m:r>
                                        <a:rPr kumimoji="0" lang="en-US" sz="1800" b="0" i="1" u="none" strike="noStrike" kern="0" cap="none" spc="0" normalizeH="0" baseline="0" noProof="0" smtClean="0">
                                          <a:ln>
                                            <a:noFill/>
                                          </a:ln>
                                          <a:solidFill>
                                            <a:srgbClr val="FFFFFF"/>
                                          </a:solidFill>
                                          <a:effectLst/>
                                          <a:uLnTx/>
                                          <a:uFillTx/>
                                          <a:latin typeface="Cambria Math" panose="02040503050406030204" pitchFamily="18" charset="0"/>
                                          <a:ea typeface="+mn-ea"/>
                                          <a:cs typeface="+mn-cs"/>
                                        </a:rPr>
                                        <m:t>𝑛</m:t>
                                      </m:r>
                                    </m:sup>
                                  </m:sSup>
                                </m:num>
                                <m:den>
                                  <m:r>
                                    <a:rPr kumimoji="0" lang="en-US" sz="1800" b="0" i="1" u="none" strike="noStrike" kern="0" cap="none" spc="0" normalizeH="0" baseline="0" noProof="0" smtClean="0">
                                      <a:ln>
                                        <a:noFill/>
                                      </a:ln>
                                      <a:solidFill>
                                        <a:srgbClr val="FFFFFF"/>
                                      </a:solidFill>
                                      <a:effectLst/>
                                      <a:uLnTx/>
                                      <a:uFillTx/>
                                      <a:latin typeface="Cambria Math" panose="02040503050406030204" pitchFamily="18" charset="0"/>
                                      <a:ea typeface="+mn-ea"/>
                                      <a:cs typeface="+mn-cs"/>
                                    </a:rPr>
                                    <m:t>𝑟</m:t>
                                  </m:r>
                                </m:den>
                              </m:f>
                            </m:e>
                          </m:d>
                        </m:den>
                      </m:f>
                    </m:oMath>
                  </m:oMathPara>
                </a14:m>
                <a:endParaRPr kumimoji="0" lang="en-US" sz="1800" b="0" i="0" u="none" strike="noStrike" kern="0" cap="none" spc="0" normalizeH="0" baseline="0" noProof="0" dirty="0" smtClean="0">
                  <a:ln>
                    <a:noFill/>
                  </a:ln>
                  <a:solidFill>
                    <a:srgbClr val="FFFFFF"/>
                  </a:solidFill>
                  <a:effectLst/>
                  <a:uLnTx/>
                  <a:uFillTx/>
                  <a:latin typeface="Arial"/>
                  <a:ea typeface="+mn-ea"/>
                  <a:cs typeface="+mn-cs"/>
                </a:endParaRPr>
              </a:p>
            </p:txBody>
          </p:sp>
        </mc:Choice>
        <mc:Fallback xmlns="">
          <p:sp>
            <p:nvSpPr>
              <p:cNvPr id="3" name="Rectangle 2"/>
              <p:cNvSpPr>
                <a:spLocks noRot="1" noChangeAspect="1" noMove="1" noResize="1" noEditPoints="1" noAdjustHandles="1" noChangeArrowheads="1" noChangeShapeType="1" noTextEdit="1"/>
              </p:cNvSpPr>
              <p:nvPr/>
            </p:nvSpPr>
            <p:spPr>
              <a:xfrm>
                <a:off x="244093" y="3069210"/>
                <a:ext cx="11332606" cy="2689717"/>
              </a:xfrm>
              <a:prstGeom prst="rect">
                <a:avLst/>
              </a:prstGeom>
              <a:blipFill>
                <a:blip r:embed="rId2"/>
                <a:stretch>
                  <a:fillRect/>
                </a:stretch>
              </a:blipFill>
              <a:ln w="12700" cap="flat" cmpd="sng" algn="ctr">
                <a:solidFill>
                  <a:srgbClr val="1E858B">
                    <a:shade val="50000"/>
                  </a:srgbClr>
                </a:solidFill>
                <a:prstDash val="solid"/>
                <a:miter lim="800000"/>
              </a:ln>
              <a:effectLst/>
            </p:spPr>
            <p:txBody>
              <a:bodyPr/>
              <a:lstStyle/>
              <a:p>
                <a:r>
                  <a:rPr lang="en-US">
                    <a:noFill/>
                  </a:rPr>
                  <a:t> </a:t>
                </a:r>
              </a:p>
            </p:txBody>
          </p:sp>
        </mc:Fallback>
      </mc:AlternateContent>
      <p:graphicFrame>
        <p:nvGraphicFramePr>
          <p:cNvPr id="4" name="Chart 3"/>
          <p:cNvGraphicFramePr>
            <a:graphicFrameLocks/>
          </p:cNvGraphicFramePr>
          <p:nvPr>
            <p:extLst>
              <p:ext uri="{D42A27DB-BD31-4B8C-83A1-F6EECF244321}">
                <p14:modId xmlns:p14="http://schemas.microsoft.com/office/powerpoint/2010/main" val="3004193541"/>
              </p:ext>
            </p:extLst>
          </p:nvPr>
        </p:nvGraphicFramePr>
        <p:xfrm>
          <a:off x="5186052" y="3044302"/>
          <a:ext cx="6149340" cy="2714625"/>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267139" y="3385951"/>
            <a:ext cx="4890954" cy="2031325"/>
          </a:xfrm>
          <a:prstGeom prst="rect">
            <a:avLst/>
          </a:prstGeom>
        </p:spPr>
        <p:txBody>
          <a:bodyPr wrap="none">
            <a:spAutoFit/>
          </a:bodyPr>
          <a:lstStyle/>
          <a:p>
            <a:pPr defTabSz="914400"/>
            <a:r>
              <a:rPr lang="en-US" b="1" dirty="0" smtClean="0">
                <a:solidFill>
                  <a:srgbClr val="4D4D4D">
                    <a:lumMod val="50000"/>
                  </a:srgbClr>
                </a:solidFill>
                <a:latin typeface="Calibri" panose="020F0502020204030204" pitchFamily="34" charset="0"/>
                <a:ea typeface="Calibri" panose="020F0502020204030204" pitchFamily="34" charset="0"/>
                <a:cs typeface="Arial" panose="020B0604020202020204" pitchFamily="34" charset="0"/>
              </a:rPr>
              <a:t>Unit cost </a:t>
            </a:r>
          </a:p>
          <a:p>
            <a:pPr defTabSz="914400"/>
            <a:endParaRPr lang="en-US" b="1" dirty="0" smtClean="0">
              <a:solidFill>
                <a:srgbClr val="4D4D4D">
                  <a:lumMod val="50000"/>
                </a:srgbClr>
              </a:solidFill>
              <a:latin typeface="Calibri" panose="020F0502020204030204" pitchFamily="34" charset="0"/>
              <a:ea typeface="Calibri" panose="020F0502020204030204" pitchFamily="34" charset="0"/>
              <a:cs typeface="Arial" panose="020B0604020202020204" pitchFamily="34" charset="0"/>
            </a:endParaRPr>
          </a:p>
          <a:p>
            <a:pPr defTabSz="914400"/>
            <a:r>
              <a:rPr lang="en-US" dirty="0" smtClean="0">
                <a:solidFill>
                  <a:srgbClr val="4D4D4D">
                    <a:lumMod val="50000"/>
                  </a:srgbClr>
                </a:solidFill>
                <a:latin typeface="Calibri" panose="020F0502020204030204" pitchFamily="34" charset="0"/>
                <a:ea typeface="Calibri" panose="020F0502020204030204" pitchFamily="34" charset="0"/>
                <a:cs typeface="Arial" panose="020B0604020202020204" pitchFamily="34" charset="0"/>
              </a:rPr>
              <a:t>VSL estimated by </a:t>
            </a:r>
          </a:p>
          <a:p>
            <a:pPr defTabSz="914400"/>
            <a:r>
              <a:rPr lang="en-US" dirty="0" smtClean="0">
                <a:solidFill>
                  <a:srgbClr val="4D4D4D">
                    <a:lumMod val="50000"/>
                  </a:srgbClr>
                </a:solidFill>
                <a:latin typeface="Calibri" panose="020F0502020204030204" pitchFamily="34" charset="0"/>
                <a:ea typeface="Calibri" panose="020F0502020204030204" pitchFamily="34" charset="0"/>
                <a:cs typeface="Arial" panose="020B0604020202020204" pitchFamily="34" charset="0"/>
              </a:rPr>
              <a:t>Willingness to Pay method (OECD, 2012)</a:t>
            </a:r>
          </a:p>
          <a:p>
            <a:pPr defTabSz="914400"/>
            <a:r>
              <a:rPr lang="en-US" dirty="0" smtClean="0">
                <a:solidFill>
                  <a:srgbClr val="4D4D4D">
                    <a:lumMod val="50000"/>
                  </a:srgbClr>
                </a:solidFill>
                <a:latin typeface="Calibri" panose="020F0502020204030204" pitchFamily="34" charset="0"/>
                <a:ea typeface="Calibri" panose="020F0502020204030204" pitchFamily="34" charset="0"/>
                <a:cs typeface="Arial" panose="020B0604020202020204" pitchFamily="34" charset="0"/>
              </a:rPr>
              <a:t>Derived by value transfer based on GDP per capita</a:t>
            </a:r>
          </a:p>
          <a:p>
            <a:pPr defTabSz="914400"/>
            <a:r>
              <a:rPr lang="en-US" dirty="0" smtClean="0">
                <a:solidFill>
                  <a:srgbClr val="4D4D4D">
                    <a:lumMod val="50000"/>
                  </a:srgbClr>
                </a:solidFill>
                <a:latin typeface="Calibri" panose="020F0502020204030204" pitchFamily="34" charset="0"/>
                <a:ea typeface="Calibri" panose="020F0502020204030204" pitchFamily="34" charset="0"/>
                <a:cs typeface="Arial" panose="020B0604020202020204" pitchFamily="34" charset="0"/>
              </a:rPr>
              <a:t>VOLY was derived from VSL</a:t>
            </a:r>
          </a:p>
          <a:p>
            <a:pPr defTabSz="914400"/>
            <a:endParaRPr lang="en-US" dirty="0" smtClean="0">
              <a:solidFill>
                <a:srgbClr val="4D4D4D">
                  <a:lumMod val="50000"/>
                </a:srgbClr>
              </a:solidFill>
              <a:latin typeface="Calibri" panose="020F0502020204030204" pitchFamily="34" charset="0"/>
              <a:ea typeface="Calibri" panose="020F0502020204030204" pitchFamily="34" charset="0"/>
              <a:cs typeface="Arial" panose="020B0604020202020204" pitchFamily="34" charset="0"/>
            </a:endParaRPr>
          </a:p>
        </p:txBody>
      </p:sp>
      <p:sp>
        <p:nvSpPr>
          <p:cNvPr id="6" name="Rettangolo con angoli arrotondati 26">
            <a:extLst>
              <a:ext uri="{FF2B5EF4-FFF2-40B4-BE49-F238E27FC236}">
                <a16:creationId xmlns:a16="http://schemas.microsoft.com/office/drawing/2014/main" id="{5A289955-B74C-433A-AF38-23FD0F7BA98D}"/>
              </a:ext>
            </a:extLst>
          </p:cNvPr>
          <p:cNvSpPr/>
          <p:nvPr/>
        </p:nvSpPr>
        <p:spPr>
          <a:xfrm>
            <a:off x="6541561" y="2356502"/>
            <a:ext cx="2019623" cy="581898"/>
          </a:xfrm>
          <a:prstGeom prst="roundRect">
            <a:avLst/>
          </a:prstGeom>
          <a:noFill/>
          <a:ln w="12700" cap="flat" cmpd="sng" algn="ctr">
            <a:solidFill>
              <a:srgbClr val="1E858B">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600" b="1" i="0" u="none" strike="noStrike" kern="0" cap="none" spc="0" normalizeH="0" baseline="0" noProof="0" dirty="0" smtClean="0">
                <a:ln>
                  <a:noFill/>
                </a:ln>
                <a:solidFill>
                  <a:srgbClr val="4D4D4D"/>
                </a:solidFill>
                <a:effectLst/>
                <a:uLnTx/>
                <a:uFillTx/>
                <a:latin typeface="Arial"/>
                <a:ea typeface="+mn-ea"/>
                <a:cs typeface="+mn-cs"/>
              </a:rPr>
              <a:t>Unit cost</a:t>
            </a:r>
          </a:p>
        </p:txBody>
      </p:sp>
      <p:sp>
        <p:nvSpPr>
          <p:cNvPr id="7" name="Rettangolo con angoli arrotondati 27">
            <a:extLst>
              <a:ext uri="{FF2B5EF4-FFF2-40B4-BE49-F238E27FC236}">
                <a16:creationId xmlns:a16="http://schemas.microsoft.com/office/drawing/2014/main" id="{652BD692-A640-43E7-B91C-3468E9ED03A4}"/>
              </a:ext>
            </a:extLst>
          </p:cNvPr>
          <p:cNvSpPr/>
          <p:nvPr/>
        </p:nvSpPr>
        <p:spPr>
          <a:xfrm>
            <a:off x="2962467" y="1254238"/>
            <a:ext cx="2103386" cy="769692"/>
          </a:xfrm>
          <a:prstGeom prst="roundRect">
            <a:avLst/>
          </a:prstGeom>
          <a:noFill/>
          <a:ln w="12700" cap="flat" cmpd="sng" algn="ctr">
            <a:solidFill>
              <a:srgbClr val="1E858B">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600" b="1" i="0" u="none" strike="noStrike" kern="0" cap="none" spc="0" normalizeH="0" baseline="0" noProof="0" dirty="0" smtClean="0">
                <a:ln>
                  <a:noFill/>
                </a:ln>
                <a:solidFill>
                  <a:srgbClr val="4D4D4D"/>
                </a:solidFill>
                <a:effectLst/>
                <a:uLnTx/>
                <a:uFillTx/>
                <a:latin typeface="Arial"/>
                <a:ea typeface="+mn-ea"/>
                <a:cs typeface="+mn-cs"/>
              </a:rPr>
              <a:t>Health</a:t>
            </a:r>
            <a:r>
              <a:rPr kumimoji="0" lang="it-IT" sz="1800" b="1" i="0" u="none" strike="noStrike" kern="0" cap="none" spc="0" normalizeH="0" baseline="0" noProof="0" dirty="0" smtClean="0">
                <a:ln>
                  <a:noFill/>
                </a:ln>
                <a:solidFill>
                  <a:srgbClr val="4D4D4D"/>
                </a:solidFill>
                <a:effectLst/>
                <a:uLnTx/>
                <a:uFillTx/>
                <a:latin typeface="Arial"/>
                <a:ea typeface="+mn-ea"/>
                <a:cs typeface="+mn-cs"/>
              </a:rPr>
              <a:t> </a:t>
            </a:r>
            <a:r>
              <a:rPr kumimoji="0" lang="it-IT" sz="1600" b="1" i="0" u="none" strike="noStrike" kern="0" cap="none" spc="0" normalizeH="0" baseline="0" noProof="0" dirty="0" smtClean="0">
                <a:ln>
                  <a:noFill/>
                </a:ln>
                <a:solidFill>
                  <a:srgbClr val="4D4D4D"/>
                </a:solidFill>
                <a:effectLst/>
                <a:uLnTx/>
                <a:uFillTx/>
                <a:latin typeface="Arial"/>
                <a:ea typeface="+mn-ea"/>
                <a:cs typeface="+mn-cs"/>
              </a:rPr>
              <a:t>impact</a:t>
            </a:r>
            <a:endParaRPr kumimoji="0" lang="it-IT" sz="1800" b="1" i="0" u="none" strike="noStrike" kern="0" cap="none" spc="0" normalizeH="0" baseline="0" noProof="0" dirty="0" smtClean="0">
              <a:ln>
                <a:noFill/>
              </a:ln>
              <a:solidFill>
                <a:srgbClr val="4D4D4D"/>
              </a:solidFill>
              <a:effectLst/>
              <a:uLnTx/>
              <a:uFillTx/>
              <a:latin typeface="Arial"/>
              <a:ea typeface="+mn-ea"/>
              <a:cs typeface="+mn-cs"/>
            </a:endParaRPr>
          </a:p>
        </p:txBody>
      </p:sp>
      <p:sp>
        <p:nvSpPr>
          <p:cNvPr id="8" name="Rettangolo con angoli arrotondati 32">
            <a:extLst>
              <a:ext uri="{FF2B5EF4-FFF2-40B4-BE49-F238E27FC236}">
                <a16:creationId xmlns:a16="http://schemas.microsoft.com/office/drawing/2014/main" id="{D0614533-3927-4AE3-8A1D-4287BFAC081F}"/>
              </a:ext>
            </a:extLst>
          </p:cNvPr>
          <p:cNvSpPr/>
          <p:nvPr/>
        </p:nvSpPr>
        <p:spPr>
          <a:xfrm>
            <a:off x="5715000" y="1295400"/>
            <a:ext cx="3803277" cy="703622"/>
          </a:xfrm>
          <a:prstGeom prst="roundRect">
            <a:avLst/>
          </a:prstGeom>
          <a:noFill/>
          <a:ln w="12700" cap="flat" cmpd="sng" algn="ctr">
            <a:solidFill>
              <a:srgbClr val="1E858B">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600" b="1" i="0" u="none" strike="noStrike" kern="0" cap="none" spc="0" normalizeH="0" baseline="0" noProof="0" dirty="0" smtClean="0">
                <a:ln>
                  <a:noFill/>
                </a:ln>
                <a:solidFill>
                  <a:srgbClr val="4D4D4D"/>
                </a:solidFill>
                <a:effectLst/>
                <a:uLnTx/>
                <a:uFillTx/>
                <a:latin typeface="Arial"/>
                <a:ea typeface="+mn-ea"/>
                <a:cs typeface="+mn-cs"/>
              </a:rPr>
              <a:t>Economic impact (benefits)</a:t>
            </a:r>
          </a:p>
        </p:txBody>
      </p:sp>
      <p:cxnSp>
        <p:nvCxnSpPr>
          <p:cNvPr id="9" name="Connettore 2 36">
            <a:extLst>
              <a:ext uri="{FF2B5EF4-FFF2-40B4-BE49-F238E27FC236}">
                <a16:creationId xmlns:a16="http://schemas.microsoft.com/office/drawing/2014/main" id="{3B3BC362-090D-4B8C-BCB0-9D3445AE8B49}"/>
              </a:ext>
            </a:extLst>
          </p:cNvPr>
          <p:cNvCxnSpPr/>
          <p:nvPr/>
        </p:nvCxnSpPr>
        <p:spPr>
          <a:xfrm>
            <a:off x="2319773" y="1647212"/>
            <a:ext cx="498986" cy="12879"/>
          </a:xfrm>
          <a:prstGeom prst="straightConnector1">
            <a:avLst/>
          </a:prstGeom>
          <a:noFill/>
          <a:ln w="6350" cap="flat" cmpd="sng" algn="ctr">
            <a:solidFill>
              <a:srgbClr val="FF0000"/>
            </a:solidFill>
            <a:prstDash val="solid"/>
            <a:miter lim="800000"/>
            <a:tailEnd type="triangle"/>
          </a:ln>
          <a:effectLst/>
        </p:spPr>
      </p:cxnSp>
      <p:cxnSp>
        <p:nvCxnSpPr>
          <p:cNvPr id="10" name="Connettore 2 40">
            <a:extLst>
              <a:ext uri="{FF2B5EF4-FFF2-40B4-BE49-F238E27FC236}">
                <a16:creationId xmlns:a16="http://schemas.microsoft.com/office/drawing/2014/main" id="{1B925CD0-CF7F-4EEC-A791-8AEB00E5C8A2}"/>
              </a:ext>
            </a:extLst>
          </p:cNvPr>
          <p:cNvCxnSpPr/>
          <p:nvPr/>
        </p:nvCxnSpPr>
        <p:spPr>
          <a:xfrm flipV="1">
            <a:off x="5118567" y="1642542"/>
            <a:ext cx="483559" cy="4670"/>
          </a:xfrm>
          <a:prstGeom prst="straightConnector1">
            <a:avLst/>
          </a:prstGeom>
          <a:noFill/>
          <a:ln w="6350" cap="flat" cmpd="sng" algn="ctr">
            <a:solidFill>
              <a:srgbClr val="FF0000"/>
            </a:solidFill>
            <a:prstDash val="solid"/>
            <a:miter lim="800000"/>
            <a:tailEnd type="triangle"/>
          </a:ln>
          <a:effectLst/>
        </p:spPr>
      </p:cxnSp>
      <p:cxnSp>
        <p:nvCxnSpPr>
          <p:cNvPr id="11" name="Connettore 2 46">
            <a:extLst>
              <a:ext uri="{FF2B5EF4-FFF2-40B4-BE49-F238E27FC236}">
                <a16:creationId xmlns:a16="http://schemas.microsoft.com/office/drawing/2014/main" id="{06BC634C-D765-4269-88E5-093F65F438B4}"/>
              </a:ext>
            </a:extLst>
          </p:cNvPr>
          <p:cNvCxnSpPr>
            <a:cxnSpLocks/>
          </p:cNvCxnSpPr>
          <p:nvPr/>
        </p:nvCxnSpPr>
        <p:spPr>
          <a:xfrm flipV="1">
            <a:off x="7381728" y="2023728"/>
            <a:ext cx="3813" cy="260126"/>
          </a:xfrm>
          <a:prstGeom prst="straightConnector1">
            <a:avLst/>
          </a:prstGeom>
          <a:noFill/>
          <a:ln w="6350" cap="flat" cmpd="sng" algn="ctr">
            <a:solidFill>
              <a:srgbClr val="FF0000"/>
            </a:solidFill>
            <a:prstDash val="solid"/>
            <a:miter lim="800000"/>
            <a:tailEnd type="triangle"/>
          </a:ln>
          <a:effectLst/>
        </p:spPr>
      </p:cxnSp>
      <p:sp>
        <p:nvSpPr>
          <p:cNvPr id="12" name="Rectangle 11"/>
          <p:cNvSpPr/>
          <p:nvPr/>
        </p:nvSpPr>
        <p:spPr>
          <a:xfrm>
            <a:off x="835427" y="778735"/>
            <a:ext cx="9321277" cy="369332"/>
          </a:xfrm>
          <a:prstGeom prst="rect">
            <a:avLst/>
          </a:prstGeom>
        </p:spPr>
        <p:txBody>
          <a:bodyPr wrap="square">
            <a:spAutoFit/>
          </a:bodyPr>
          <a:lstStyle/>
          <a:p>
            <a:pPr defTabSz="914400">
              <a:spcAft>
                <a:spcPts val="600"/>
              </a:spcAft>
            </a:pPr>
            <a:r>
              <a:rPr lang="en-US" dirty="0">
                <a:solidFill>
                  <a:srgbClr val="FF0000"/>
                </a:solidFill>
                <a:latin typeface="Arial"/>
              </a:rPr>
              <a:t>Quantification of </a:t>
            </a:r>
            <a:r>
              <a:rPr lang="en-US" dirty="0" smtClean="0">
                <a:solidFill>
                  <a:srgbClr val="FF0000"/>
                </a:solidFill>
                <a:latin typeface="Arial"/>
              </a:rPr>
              <a:t>costs (benefits) </a:t>
            </a:r>
            <a:r>
              <a:rPr lang="en-US" dirty="0">
                <a:solidFill>
                  <a:srgbClr val="FF0000"/>
                </a:solidFill>
                <a:latin typeface="Arial"/>
              </a:rPr>
              <a:t>is </a:t>
            </a:r>
            <a:r>
              <a:rPr lang="en-US" dirty="0" smtClean="0">
                <a:solidFill>
                  <a:srgbClr val="FF0000"/>
                </a:solidFill>
                <a:latin typeface="Arial"/>
              </a:rPr>
              <a:t>one the elements needed to </a:t>
            </a:r>
            <a:r>
              <a:rPr lang="en-US" dirty="0">
                <a:solidFill>
                  <a:srgbClr val="FF0000"/>
                </a:solidFill>
                <a:latin typeface="Arial"/>
              </a:rPr>
              <a:t>support policy decisions.</a:t>
            </a:r>
          </a:p>
        </p:txBody>
      </p:sp>
      <p:sp>
        <p:nvSpPr>
          <p:cNvPr id="13" name="Rettangolo con angoli arrotondati 26">
            <a:extLst>
              <a:ext uri="{FF2B5EF4-FFF2-40B4-BE49-F238E27FC236}">
                <a16:creationId xmlns:a16="http://schemas.microsoft.com/office/drawing/2014/main" id="{5A289955-B74C-433A-AF38-23FD0F7BA98D}"/>
              </a:ext>
            </a:extLst>
          </p:cNvPr>
          <p:cNvSpPr/>
          <p:nvPr/>
        </p:nvSpPr>
        <p:spPr>
          <a:xfrm>
            <a:off x="376456" y="1270220"/>
            <a:ext cx="1858434" cy="737729"/>
          </a:xfrm>
          <a:prstGeom prst="roundRect">
            <a:avLst/>
          </a:prstGeom>
          <a:noFill/>
          <a:ln w="12700" cap="flat" cmpd="sng" algn="ctr">
            <a:solidFill>
              <a:srgbClr val="1E858B">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600" b="1" i="0" u="none" strike="noStrike" kern="0" cap="none" spc="0" normalizeH="0" baseline="0" noProof="0" dirty="0" smtClean="0">
                <a:ln>
                  <a:noFill/>
                </a:ln>
                <a:solidFill>
                  <a:srgbClr val="4D4D4D"/>
                </a:solidFill>
                <a:effectLst/>
                <a:uLnTx/>
                <a:uFillTx/>
                <a:latin typeface="Arial"/>
                <a:ea typeface="+mn-ea"/>
                <a:cs typeface="+mn-cs"/>
              </a:rPr>
              <a:t>Air </a:t>
            </a:r>
            <a:r>
              <a:rPr kumimoji="0" lang="it-IT" sz="1600" b="1" i="0" u="none" strike="noStrike" kern="0" cap="none" spc="0" normalizeH="0" baseline="0" noProof="0" dirty="0" err="1" smtClean="0">
                <a:ln>
                  <a:noFill/>
                </a:ln>
                <a:solidFill>
                  <a:srgbClr val="4D4D4D"/>
                </a:solidFill>
                <a:effectLst/>
                <a:uLnTx/>
                <a:uFillTx/>
                <a:latin typeface="Arial"/>
                <a:ea typeface="+mn-ea"/>
                <a:cs typeface="+mn-cs"/>
              </a:rPr>
              <a:t>quality</a:t>
            </a:r>
            <a:endParaRPr kumimoji="0" lang="it-IT" sz="1600" b="1" i="0" u="none" strike="noStrike" kern="0" cap="none" spc="0" normalizeH="0" baseline="0" noProof="0" dirty="0" smtClean="0">
              <a:ln>
                <a:noFill/>
              </a:ln>
              <a:solidFill>
                <a:srgbClr val="4D4D4D"/>
              </a:solidFill>
              <a:effectLst/>
              <a:uLnTx/>
              <a:uFillTx/>
              <a:latin typeface="Arial"/>
              <a:ea typeface="+mn-ea"/>
              <a:cs typeface="+mn-cs"/>
            </a:endParaRPr>
          </a:p>
        </p:txBody>
      </p:sp>
      <p:pic>
        <p:nvPicPr>
          <p:cNvPr id="14" name="Picture 13"/>
          <p:cNvPicPr>
            <a:picLocks noChangeAspect="1"/>
          </p:cNvPicPr>
          <p:nvPr/>
        </p:nvPicPr>
        <p:blipFill>
          <a:blip r:embed="rId4" cstate="print">
            <a:duotone>
              <a:srgbClr val="1E858B">
                <a:shade val="45000"/>
                <a:satMod val="135000"/>
              </a:srgbClr>
              <a:prstClr val="white"/>
            </a:duotone>
            <a:extLst>
              <a:ext uri="{28A0092B-C50C-407E-A947-70E740481C1C}">
                <a14:useLocalDpi xmlns:a14="http://schemas.microsoft.com/office/drawing/2010/main" val="0"/>
              </a:ext>
            </a:extLst>
          </a:blip>
          <a:stretch>
            <a:fillRect/>
          </a:stretch>
        </p:blipFill>
        <p:spPr>
          <a:xfrm>
            <a:off x="1610466" y="1395245"/>
            <a:ext cx="525679" cy="527420"/>
          </a:xfrm>
          <a:prstGeom prst="rect">
            <a:avLst/>
          </a:prstGeom>
        </p:spPr>
      </p:pic>
      <p:sp>
        <p:nvSpPr>
          <p:cNvPr id="15" name="Rectangle 14"/>
          <p:cNvSpPr/>
          <p:nvPr/>
        </p:nvSpPr>
        <p:spPr>
          <a:xfrm>
            <a:off x="1948934" y="1660091"/>
            <a:ext cx="227131" cy="258040"/>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mn-cs"/>
            </a:endParaRPr>
          </a:p>
        </p:txBody>
      </p:sp>
      <p:pic>
        <p:nvPicPr>
          <p:cNvPr id="16" name="Picture 15"/>
          <p:cNvPicPr>
            <a:picLocks noChangeAspect="1"/>
          </p:cNvPicPr>
          <p:nvPr/>
        </p:nvPicPr>
        <p:blipFill>
          <a:blip r:embed="rId5" cstate="print">
            <a:duotone>
              <a:srgbClr val="1E858B">
                <a:shade val="45000"/>
                <a:satMod val="135000"/>
              </a:srgbClr>
              <a:prstClr val="white"/>
            </a:duotone>
            <a:extLst>
              <a:ext uri="{28A0092B-C50C-407E-A947-70E740481C1C}">
                <a14:useLocalDpi xmlns:a14="http://schemas.microsoft.com/office/drawing/2010/main" val="0"/>
              </a:ext>
            </a:extLst>
          </a:blip>
          <a:stretch>
            <a:fillRect/>
          </a:stretch>
        </p:blipFill>
        <p:spPr>
          <a:xfrm>
            <a:off x="8843053" y="1391596"/>
            <a:ext cx="494976" cy="494976"/>
          </a:xfrm>
          <a:prstGeom prst="rect">
            <a:avLst/>
          </a:prstGeom>
        </p:spPr>
      </p:pic>
      <p:pic>
        <p:nvPicPr>
          <p:cNvPr id="17" name="Picture 16"/>
          <p:cNvPicPr>
            <a:picLocks noChangeAspect="1"/>
          </p:cNvPicPr>
          <p:nvPr/>
        </p:nvPicPr>
        <p:blipFill>
          <a:blip r:embed="rId6" cstate="print">
            <a:duotone>
              <a:srgbClr val="1E858B">
                <a:shade val="45000"/>
                <a:satMod val="135000"/>
              </a:srgbClr>
              <a:prstClr val="white"/>
            </a:duotone>
            <a:extLst>
              <a:ext uri="{28A0092B-C50C-407E-A947-70E740481C1C}">
                <a14:useLocalDpi xmlns:a14="http://schemas.microsoft.com/office/drawing/2010/main" val="0"/>
              </a:ext>
            </a:extLst>
          </a:blip>
          <a:stretch>
            <a:fillRect/>
          </a:stretch>
        </p:blipFill>
        <p:spPr>
          <a:xfrm>
            <a:off x="7837287" y="2407315"/>
            <a:ext cx="480271" cy="480271"/>
          </a:xfrm>
          <a:prstGeom prst="rect">
            <a:avLst/>
          </a:prstGeom>
        </p:spPr>
      </p:pic>
      <p:pic>
        <p:nvPicPr>
          <p:cNvPr id="18" name="Picture 17"/>
          <p:cNvPicPr>
            <a:picLocks noChangeAspect="1"/>
          </p:cNvPicPr>
          <p:nvPr/>
        </p:nvPicPr>
        <p:blipFill>
          <a:blip r:embed="rId7">
            <a:duotone>
              <a:srgbClr val="1E858B">
                <a:shade val="45000"/>
                <a:satMod val="135000"/>
              </a:srgbClr>
              <a:prstClr val="white"/>
            </a:duotone>
          </a:blip>
          <a:stretch>
            <a:fillRect/>
          </a:stretch>
        </p:blipFill>
        <p:spPr>
          <a:xfrm>
            <a:off x="4467976" y="1355662"/>
            <a:ext cx="537717" cy="530910"/>
          </a:xfrm>
          <a:prstGeom prst="rect">
            <a:avLst/>
          </a:prstGeom>
        </p:spPr>
      </p:pic>
      <p:sp>
        <p:nvSpPr>
          <p:cNvPr id="19" name="Left Brace 18"/>
          <p:cNvSpPr/>
          <p:nvPr/>
        </p:nvSpPr>
        <p:spPr>
          <a:xfrm>
            <a:off x="8759442" y="2283854"/>
            <a:ext cx="170215" cy="659693"/>
          </a:xfrm>
          <a:prstGeom prst="leftBrace">
            <a:avLst/>
          </a:prstGeom>
          <a:noFill/>
          <a:ln w="6350" cap="flat" cmpd="sng" algn="ctr">
            <a:solidFill>
              <a:srgbClr val="4D4D4D">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4D4D4D"/>
              </a:solidFill>
              <a:effectLst/>
              <a:uLnTx/>
              <a:uFillTx/>
              <a:latin typeface="Arial"/>
              <a:ea typeface="+mn-ea"/>
              <a:cs typeface="+mn-cs"/>
            </a:endParaRPr>
          </a:p>
        </p:txBody>
      </p:sp>
      <p:sp>
        <p:nvSpPr>
          <p:cNvPr id="20" name="Rectangle 19"/>
          <p:cNvSpPr/>
          <p:nvPr/>
        </p:nvSpPr>
        <p:spPr>
          <a:xfrm>
            <a:off x="9041311" y="2314104"/>
            <a:ext cx="2885040" cy="646331"/>
          </a:xfrm>
          <a:prstGeom prst="rect">
            <a:avLst/>
          </a:prstGeom>
        </p:spPr>
        <p:txBody>
          <a:bodyPr wrap="square">
            <a:spAutoFit/>
          </a:bodyPr>
          <a:lstStyle/>
          <a:p>
            <a:pPr defTabSz="914400"/>
            <a:r>
              <a:rPr lang="en-US" dirty="0">
                <a:solidFill>
                  <a:srgbClr val="4D4D4D">
                    <a:lumMod val="50000"/>
                  </a:srgbClr>
                </a:solidFill>
                <a:latin typeface="Calibri" panose="020F0502020204030204" pitchFamily="34" charset="0"/>
                <a:ea typeface="Calibri" panose="020F0502020204030204" pitchFamily="34" charset="0"/>
                <a:cs typeface="Arial" panose="020B0604020202020204" pitchFamily="34" charset="0"/>
              </a:rPr>
              <a:t>VSL: value of statistical </a:t>
            </a:r>
            <a:r>
              <a:rPr lang="en-US" dirty="0" smtClean="0">
                <a:solidFill>
                  <a:srgbClr val="4D4D4D">
                    <a:lumMod val="50000"/>
                  </a:srgbClr>
                </a:solidFill>
                <a:latin typeface="Calibri" panose="020F0502020204030204" pitchFamily="34" charset="0"/>
                <a:ea typeface="Calibri" panose="020F0502020204030204" pitchFamily="34" charset="0"/>
                <a:cs typeface="Arial" panose="020B0604020202020204" pitchFamily="34" charset="0"/>
              </a:rPr>
              <a:t>life </a:t>
            </a:r>
            <a:endParaRPr lang="en-US" dirty="0">
              <a:solidFill>
                <a:srgbClr val="4D4D4D">
                  <a:lumMod val="50000"/>
                </a:srgbClr>
              </a:solidFill>
              <a:latin typeface="Calibri" panose="020F0502020204030204" pitchFamily="34" charset="0"/>
              <a:ea typeface="Calibri" panose="020F0502020204030204" pitchFamily="34" charset="0"/>
              <a:cs typeface="Arial" panose="020B0604020202020204" pitchFamily="34" charset="0"/>
            </a:endParaRPr>
          </a:p>
          <a:p>
            <a:pPr defTabSz="914400"/>
            <a:r>
              <a:rPr lang="en-US" dirty="0">
                <a:solidFill>
                  <a:srgbClr val="4D4D4D">
                    <a:lumMod val="50000"/>
                  </a:srgbClr>
                </a:solidFill>
                <a:latin typeface="Calibri" panose="020F0502020204030204" pitchFamily="34" charset="0"/>
                <a:ea typeface="Calibri" panose="020F0502020204030204" pitchFamily="34" charset="0"/>
                <a:cs typeface="Arial" panose="020B0604020202020204" pitchFamily="34" charset="0"/>
              </a:rPr>
              <a:t>VOLY: value of life </a:t>
            </a:r>
            <a:r>
              <a:rPr lang="en-US" dirty="0" smtClean="0">
                <a:solidFill>
                  <a:srgbClr val="4D4D4D">
                    <a:lumMod val="50000"/>
                  </a:srgbClr>
                </a:solidFill>
                <a:latin typeface="Calibri" panose="020F0502020204030204" pitchFamily="34" charset="0"/>
                <a:ea typeface="Calibri" panose="020F0502020204030204" pitchFamily="34" charset="0"/>
                <a:cs typeface="Arial" panose="020B0604020202020204" pitchFamily="34" charset="0"/>
              </a:rPr>
              <a:t>year</a:t>
            </a:r>
            <a:endParaRPr lang="en-US" dirty="0">
              <a:solidFill>
                <a:srgbClr val="4D4D4D">
                  <a:lumMod val="50000"/>
                </a:srgbClr>
              </a:solidFill>
              <a:latin typeface="Arial"/>
            </a:endParaRPr>
          </a:p>
        </p:txBody>
      </p:sp>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200" y="5689400"/>
            <a:ext cx="12268200" cy="685492"/>
          </a:xfrm>
          <a:prstGeom prst="rect">
            <a:avLst/>
          </a:prstGeom>
        </p:spPr>
      </p:pic>
      <p:sp>
        <p:nvSpPr>
          <p:cNvPr id="22" name="TextBox 21"/>
          <p:cNvSpPr txBox="1"/>
          <p:nvPr/>
        </p:nvSpPr>
        <p:spPr>
          <a:xfrm>
            <a:off x="6412485" y="5125140"/>
            <a:ext cx="4693914" cy="276999"/>
          </a:xfrm>
          <a:prstGeom prst="rect">
            <a:avLst/>
          </a:prstGeom>
          <a:solidFill>
            <a:schemeClr val="bg1"/>
          </a:solidFill>
        </p:spPr>
        <p:txBody>
          <a:bodyPr wrap="none" rtlCol="0">
            <a:spAutoFit/>
          </a:bodyPr>
          <a:lstStyle/>
          <a:p>
            <a:r>
              <a:rPr lang="en-US" sz="1200" dirty="0" smtClean="0">
                <a:latin typeface="Arial" panose="020B0604020202020204" pitchFamily="34" charset="0"/>
                <a:cs typeface="Arial" panose="020B0604020202020204" pitchFamily="34" charset="0"/>
              </a:rPr>
              <a:t>ALB              BIH	       XKX           MNE            MKD            SRB</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52866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5305E-C5B9-CAE6-6E5A-E977B96F742D}"/>
              </a:ext>
            </a:extLst>
          </p:cNvPr>
          <p:cNvSpPr>
            <a:spLocks noGrp="1"/>
          </p:cNvSpPr>
          <p:nvPr>
            <p:ph type="title"/>
          </p:nvPr>
        </p:nvSpPr>
        <p:spPr>
          <a:xfrm>
            <a:off x="835427" y="256521"/>
            <a:ext cx="10515600" cy="616165"/>
          </a:xfrm>
        </p:spPr>
        <p:txBody>
          <a:bodyPr/>
          <a:lstStyle/>
          <a:p>
            <a:r>
              <a:rPr lang="it-IT" sz="3200" dirty="0" smtClean="0"/>
              <a:t>Mortality attributable to air pollution</a:t>
            </a:r>
            <a:endParaRPr lang="en-US" sz="3200" baseline="-25000" dirty="0"/>
          </a:p>
        </p:txBody>
      </p:sp>
      <p:pic>
        <p:nvPicPr>
          <p:cNvPr id="9" name="Picture 8"/>
          <p:cNvPicPr>
            <a:picLocks noChangeAspect="1"/>
          </p:cNvPicPr>
          <p:nvPr/>
        </p:nvPicPr>
        <p:blipFill>
          <a:blip r:embed="rId2"/>
          <a:stretch>
            <a:fillRect/>
          </a:stretch>
        </p:blipFill>
        <p:spPr>
          <a:xfrm>
            <a:off x="0" y="750292"/>
            <a:ext cx="9827144" cy="2965460"/>
          </a:xfrm>
          <a:prstGeom prst="rect">
            <a:avLst/>
          </a:prstGeom>
        </p:spPr>
      </p:pic>
      <p:pic>
        <p:nvPicPr>
          <p:cNvPr id="10" name="Picture 9"/>
          <p:cNvPicPr>
            <a:picLocks noChangeAspect="1"/>
          </p:cNvPicPr>
          <p:nvPr/>
        </p:nvPicPr>
        <p:blipFill>
          <a:blip r:embed="rId3"/>
          <a:stretch>
            <a:fillRect/>
          </a:stretch>
        </p:blipFill>
        <p:spPr>
          <a:xfrm>
            <a:off x="36689" y="3780039"/>
            <a:ext cx="4572000" cy="2567165"/>
          </a:xfrm>
          <a:prstGeom prst="rect">
            <a:avLst/>
          </a:prstGeom>
        </p:spPr>
      </p:pic>
      <p:pic>
        <p:nvPicPr>
          <p:cNvPr id="11" name="Picture 10"/>
          <p:cNvPicPr>
            <a:picLocks noChangeAspect="1"/>
          </p:cNvPicPr>
          <p:nvPr/>
        </p:nvPicPr>
        <p:blipFill>
          <a:blip r:embed="rId4"/>
          <a:stretch>
            <a:fillRect/>
          </a:stretch>
        </p:blipFill>
        <p:spPr>
          <a:xfrm>
            <a:off x="4797944" y="3817530"/>
            <a:ext cx="5029200" cy="2544358"/>
          </a:xfrm>
          <a:prstGeom prst="rect">
            <a:avLst/>
          </a:prstGeom>
        </p:spPr>
      </p:pic>
      <p:pic>
        <p:nvPicPr>
          <p:cNvPr id="14" name="Picture 13"/>
          <p:cNvPicPr>
            <a:picLocks noChangeAspect="1"/>
          </p:cNvPicPr>
          <p:nvPr/>
        </p:nvPicPr>
        <p:blipFill>
          <a:blip r:embed="rId5"/>
          <a:stretch>
            <a:fillRect/>
          </a:stretch>
        </p:blipFill>
        <p:spPr>
          <a:xfrm>
            <a:off x="6489399" y="3628625"/>
            <a:ext cx="2349801" cy="384598"/>
          </a:xfrm>
          <a:prstGeom prst="rect">
            <a:avLst/>
          </a:prstGeom>
        </p:spPr>
      </p:pic>
      <p:pic>
        <p:nvPicPr>
          <p:cNvPr id="16" name="Picture 15"/>
          <p:cNvPicPr>
            <a:picLocks noChangeAspect="1"/>
          </p:cNvPicPr>
          <p:nvPr/>
        </p:nvPicPr>
        <p:blipFill>
          <a:blip r:embed="rId6"/>
          <a:stretch>
            <a:fillRect/>
          </a:stretch>
        </p:blipFill>
        <p:spPr>
          <a:xfrm>
            <a:off x="1290220" y="3626917"/>
            <a:ext cx="2212974" cy="381226"/>
          </a:xfrm>
          <a:prstGeom prst="rect">
            <a:avLst/>
          </a:prstGeom>
        </p:spPr>
      </p:pic>
      <p:sp>
        <p:nvSpPr>
          <p:cNvPr id="17" name="TextBox 16"/>
          <p:cNvSpPr txBox="1"/>
          <p:nvPr/>
        </p:nvSpPr>
        <p:spPr>
          <a:xfrm>
            <a:off x="9790714" y="1689149"/>
            <a:ext cx="2363186" cy="1384995"/>
          </a:xfrm>
          <a:prstGeom prst="rect">
            <a:avLst/>
          </a:prstGeom>
          <a:solidFill>
            <a:srgbClr val="144C65"/>
          </a:solidFill>
        </p:spPr>
        <p:txBody>
          <a:bodyPr wrap="square" rtlCol="0">
            <a:spAutoFit/>
          </a:bodyPr>
          <a:lstStyle/>
          <a:p>
            <a:r>
              <a:rPr lang="en-US" sz="1400" b="1" dirty="0" smtClean="0">
                <a:solidFill>
                  <a:schemeClr val="bg1">
                    <a:lumMod val="85000"/>
                  </a:schemeClr>
                </a:solidFill>
                <a:latin typeface="Arial Rounded MT Bold" panose="020F0704030504030204" pitchFamily="34" charset="0"/>
                <a:cs typeface="Arial" panose="020B0604020202020204" pitchFamily="34" charset="0"/>
              </a:rPr>
              <a:t>PREMATURE MORTALITY </a:t>
            </a:r>
          </a:p>
          <a:p>
            <a:r>
              <a:rPr lang="en-US" sz="1400" b="1" dirty="0" smtClean="0">
                <a:solidFill>
                  <a:schemeClr val="bg1">
                    <a:lumMod val="85000"/>
                  </a:schemeClr>
                </a:solidFill>
                <a:latin typeface="Arial Rounded MT Bold" panose="020F0704030504030204" pitchFamily="34" charset="0"/>
                <a:cs typeface="Arial" panose="020B0604020202020204" pitchFamily="34" charset="0"/>
              </a:rPr>
              <a:t>ATTRIBUTABLE TO:</a:t>
            </a:r>
          </a:p>
          <a:p>
            <a:r>
              <a:rPr lang="en-US" sz="1400" b="1" dirty="0" smtClean="0">
                <a:solidFill>
                  <a:schemeClr val="bg1">
                    <a:lumMod val="85000"/>
                  </a:schemeClr>
                </a:solidFill>
                <a:latin typeface="Arial Rounded MT Bold" panose="020F0704030504030204" pitchFamily="34" charset="0"/>
                <a:cs typeface="Arial" panose="020B0604020202020204" pitchFamily="34" charset="0"/>
              </a:rPr>
              <a:t>PM</a:t>
            </a:r>
            <a:r>
              <a:rPr lang="en-US" sz="1400" b="1" baseline="-25000" dirty="0" smtClean="0">
                <a:solidFill>
                  <a:schemeClr val="bg1">
                    <a:lumMod val="85000"/>
                  </a:schemeClr>
                </a:solidFill>
                <a:latin typeface="Arial Rounded MT Bold" panose="020F0704030504030204" pitchFamily="34" charset="0"/>
                <a:cs typeface="Arial" panose="020B0604020202020204" pitchFamily="34" charset="0"/>
              </a:rPr>
              <a:t>2.5</a:t>
            </a:r>
            <a:r>
              <a:rPr lang="en-US" sz="1400" b="1" dirty="0" smtClean="0">
                <a:solidFill>
                  <a:schemeClr val="bg1">
                    <a:lumMod val="85000"/>
                  </a:schemeClr>
                </a:solidFill>
                <a:latin typeface="Arial Rounded MT Bold" panose="020F0704030504030204" pitchFamily="34" charset="0"/>
                <a:cs typeface="Arial" panose="020B0604020202020204" pitchFamily="34" charset="0"/>
              </a:rPr>
              <a:t>: 4,600 – 5,300</a:t>
            </a:r>
          </a:p>
          <a:p>
            <a:r>
              <a:rPr lang="en-US" sz="1400" b="1" dirty="0" smtClean="0">
                <a:solidFill>
                  <a:schemeClr val="bg1">
                    <a:lumMod val="85000"/>
                  </a:schemeClr>
                </a:solidFill>
                <a:latin typeface="Arial Rounded MT Bold" panose="020F0704030504030204" pitchFamily="34" charset="0"/>
                <a:cs typeface="Arial" panose="020B0604020202020204" pitchFamily="34" charset="0"/>
              </a:rPr>
              <a:t>OZONE: 600</a:t>
            </a:r>
          </a:p>
          <a:p>
            <a:r>
              <a:rPr lang="en-US" sz="1400" b="1" dirty="0" smtClean="0">
                <a:solidFill>
                  <a:schemeClr val="bg1">
                    <a:lumMod val="85000"/>
                  </a:schemeClr>
                </a:solidFill>
                <a:latin typeface="Arial Rounded MT Bold" panose="020F0704030504030204" pitchFamily="34" charset="0"/>
                <a:cs typeface="Arial" panose="020B0604020202020204" pitchFamily="34" charset="0"/>
              </a:rPr>
              <a:t>NO</a:t>
            </a:r>
            <a:r>
              <a:rPr lang="en-US" sz="1400" b="1" baseline="-25000" dirty="0" smtClean="0">
                <a:solidFill>
                  <a:schemeClr val="bg1">
                    <a:lumMod val="85000"/>
                  </a:schemeClr>
                </a:solidFill>
                <a:latin typeface="Arial Rounded MT Bold" panose="020F0704030504030204" pitchFamily="34" charset="0"/>
                <a:cs typeface="Arial" panose="020B0604020202020204" pitchFamily="34" charset="0"/>
              </a:rPr>
              <a:t>2</a:t>
            </a:r>
            <a:r>
              <a:rPr lang="en-US" sz="1400" b="1" dirty="0" smtClean="0">
                <a:solidFill>
                  <a:schemeClr val="bg1">
                    <a:lumMod val="85000"/>
                  </a:schemeClr>
                </a:solidFill>
                <a:latin typeface="Arial Rounded MT Bold" panose="020F0704030504030204" pitchFamily="34" charset="0"/>
                <a:cs typeface="Arial" panose="020B0604020202020204" pitchFamily="34" charset="0"/>
              </a:rPr>
              <a:t>: 970</a:t>
            </a:r>
            <a:endParaRPr lang="en-US" sz="1400" b="1" dirty="0">
              <a:solidFill>
                <a:schemeClr val="bg1">
                  <a:lumMod val="85000"/>
                </a:schemeClr>
              </a:solidFill>
              <a:latin typeface="Arial Rounded MT Bold" panose="020F0704030504030204" pitchFamily="34" charset="0"/>
              <a:cs typeface="Arial" panose="020B0604020202020204" pitchFamily="34" charset="0"/>
            </a:endParaRPr>
          </a:p>
        </p:txBody>
      </p:sp>
      <p:sp>
        <p:nvSpPr>
          <p:cNvPr id="18" name="TextBox 17"/>
          <p:cNvSpPr txBox="1"/>
          <p:nvPr/>
        </p:nvSpPr>
        <p:spPr>
          <a:xfrm>
            <a:off x="9945872" y="3505200"/>
            <a:ext cx="2052870" cy="1169551"/>
          </a:xfrm>
          <a:prstGeom prst="rect">
            <a:avLst/>
          </a:prstGeom>
          <a:solidFill>
            <a:srgbClr val="144C65"/>
          </a:solidFill>
        </p:spPr>
        <p:txBody>
          <a:bodyPr wrap="none" rtlCol="0">
            <a:spAutoFit/>
          </a:bodyPr>
          <a:lstStyle/>
          <a:p>
            <a:r>
              <a:rPr lang="en-US" sz="1400" b="1" dirty="0" smtClean="0">
                <a:solidFill>
                  <a:schemeClr val="bg1">
                    <a:lumMod val="85000"/>
                  </a:schemeClr>
                </a:solidFill>
                <a:latin typeface="Arial Rounded MT Bold" panose="020F0704030504030204" pitchFamily="34" charset="0"/>
                <a:cs typeface="Arial" panose="020B0604020202020204" pitchFamily="34" charset="0"/>
              </a:rPr>
              <a:t>YEARS OF LIFE LOST</a:t>
            </a:r>
          </a:p>
          <a:p>
            <a:r>
              <a:rPr lang="en-US" sz="1400" b="1" dirty="0" smtClean="0">
                <a:solidFill>
                  <a:schemeClr val="bg1">
                    <a:lumMod val="85000"/>
                  </a:schemeClr>
                </a:solidFill>
                <a:latin typeface="Arial Rounded MT Bold" panose="020F0704030504030204" pitchFamily="34" charset="0"/>
                <a:cs typeface="Arial" panose="020B0604020202020204" pitchFamily="34" charset="0"/>
              </a:rPr>
              <a:t>ATTRIBUTABLE TO: </a:t>
            </a:r>
          </a:p>
          <a:p>
            <a:r>
              <a:rPr lang="en-US" sz="1400" b="1" dirty="0" smtClean="0">
                <a:solidFill>
                  <a:schemeClr val="bg1">
                    <a:lumMod val="85000"/>
                  </a:schemeClr>
                </a:solidFill>
                <a:latin typeface="Arial Rounded MT Bold" panose="020F0704030504030204" pitchFamily="34" charset="0"/>
                <a:cs typeface="Arial" panose="020B0604020202020204" pitchFamily="34" charset="0"/>
              </a:rPr>
              <a:t>PM</a:t>
            </a:r>
            <a:r>
              <a:rPr lang="en-US" sz="1400" b="1" baseline="-25000" dirty="0" smtClean="0">
                <a:solidFill>
                  <a:schemeClr val="bg1">
                    <a:lumMod val="85000"/>
                  </a:schemeClr>
                </a:solidFill>
                <a:latin typeface="Arial Rounded MT Bold" panose="020F0704030504030204" pitchFamily="34" charset="0"/>
                <a:cs typeface="Arial" panose="020B0604020202020204" pitchFamily="34" charset="0"/>
              </a:rPr>
              <a:t>2.5</a:t>
            </a:r>
            <a:r>
              <a:rPr lang="en-US" sz="1400" b="1" dirty="0" smtClean="0">
                <a:solidFill>
                  <a:schemeClr val="bg1">
                    <a:lumMod val="85000"/>
                  </a:schemeClr>
                </a:solidFill>
                <a:latin typeface="Arial Rounded MT Bold" panose="020F0704030504030204" pitchFamily="34" charset="0"/>
                <a:cs typeface="Arial" panose="020B0604020202020204" pitchFamily="34" charset="0"/>
              </a:rPr>
              <a:t>: 75,100 - 86,000</a:t>
            </a:r>
          </a:p>
          <a:p>
            <a:r>
              <a:rPr lang="en-US" sz="1400" b="1" dirty="0" smtClean="0">
                <a:solidFill>
                  <a:schemeClr val="bg1">
                    <a:lumMod val="85000"/>
                  </a:schemeClr>
                </a:solidFill>
                <a:latin typeface="Arial Rounded MT Bold" panose="020F0704030504030204" pitchFamily="34" charset="0"/>
                <a:cs typeface="Arial" panose="020B0604020202020204" pitchFamily="34" charset="0"/>
              </a:rPr>
              <a:t>OZONE: 9,700</a:t>
            </a:r>
          </a:p>
          <a:p>
            <a:r>
              <a:rPr lang="en-US" sz="1400" b="1" dirty="0" smtClean="0">
                <a:solidFill>
                  <a:schemeClr val="bg1">
                    <a:lumMod val="85000"/>
                  </a:schemeClr>
                </a:solidFill>
                <a:latin typeface="Arial Rounded MT Bold" panose="020F0704030504030204" pitchFamily="34" charset="0"/>
                <a:cs typeface="Arial" panose="020B0604020202020204" pitchFamily="34" charset="0"/>
              </a:rPr>
              <a:t>NO</a:t>
            </a:r>
            <a:r>
              <a:rPr lang="en-US" sz="1400" b="1" baseline="-25000" dirty="0" smtClean="0">
                <a:solidFill>
                  <a:schemeClr val="bg1">
                    <a:lumMod val="85000"/>
                  </a:schemeClr>
                </a:solidFill>
                <a:latin typeface="Arial Rounded MT Bold" panose="020F0704030504030204" pitchFamily="34" charset="0"/>
                <a:cs typeface="Arial" panose="020B0604020202020204" pitchFamily="34" charset="0"/>
              </a:rPr>
              <a:t>2</a:t>
            </a:r>
            <a:r>
              <a:rPr lang="en-US" sz="1400" b="1" dirty="0" smtClean="0">
                <a:solidFill>
                  <a:schemeClr val="bg1">
                    <a:lumMod val="85000"/>
                  </a:schemeClr>
                </a:solidFill>
                <a:latin typeface="Arial Rounded MT Bold" panose="020F0704030504030204" pitchFamily="34" charset="0"/>
                <a:cs typeface="Arial" panose="020B0604020202020204" pitchFamily="34" charset="0"/>
              </a:rPr>
              <a:t>: 15,500</a:t>
            </a:r>
            <a:endParaRPr lang="en-US" sz="1400" b="1" dirty="0">
              <a:solidFill>
                <a:schemeClr val="bg1">
                  <a:lumMod val="85000"/>
                </a:schemeClr>
              </a:solidFill>
              <a:latin typeface="Arial Rounded MT Bold" panose="020F0704030504030204" pitchFamily="34" charset="0"/>
              <a:cs typeface="Arial" panose="020B0604020202020204" pitchFamily="34" charset="0"/>
            </a:endParaRPr>
          </a:p>
        </p:txBody>
      </p:sp>
    </p:spTree>
    <p:extLst>
      <p:ext uri="{BB962C8B-B14F-4D97-AF65-F5344CB8AC3E}">
        <p14:creationId xmlns:p14="http://schemas.microsoft.com/office/powerpoint/2010/main" val="8411306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5305E-C5B9-CAE6-6E5A-E977B96F742D}"/>
              </a:ext>
            </a:extLst>
          </p:cNvPr>
          <p:cNvSpPr>
            <a:spLocks noGrp="1"/>
          </p:cNvSpPr>
          <p:nvPr>
            <p:ph type="title"/>
          </p:nvPr>
        </p:nvSpPr>
        <p:spPr>
          <a:xfrm>
            <a:off x="835427" y="256521"/>
            <a:ext cx="10515600" cy="616165"/>
          </a:xfrm>
        </p:spPr>
        <p:txBody>
          <a:bodyPr/>
          <a:lstStyle/>
          <a:p>
            <a:r>
              <a:rPr lang="it-IT" sz="3200" dirty="0" smtClean="0"/>
              <a:t>Costs (benefits) </a:t>
            </a:r>
            <a:r>
              <a:rPr lang="it-IT" sz="3200" dirty="0"/>
              <a:t>attributable to </a:t>
            </a:r>
            <a:r>
              <a:rPr lang="it-IT" sz="3200" dirty="0" smtClean="0"/>
              <a:t>air pollution</a:t>
            </a:r>
            <a:endParaRPr lang="en-US" sz="3200" baseline="-25000" dirty="0"/>
          </a:p>
        </p:txBody>
      </p:sp>
      <p:pic>
        <p:nvPicPr>
          <p:cNvPr id="5" name="Picture 4"/>
          <p:cNvPicPr>
            <a:picLocks noChangeAspect="1"/>
          </p:cNvPicPr>
          <p:nvPr/>
        </p:nvPicPr>
        <p:blipFill>
          <a:blip r:embed="rId2"/>
          <a:stretch>
            <a:fillRect/>
          </a:stretch>
        </p:blipFill>
        <p:spPr>
          <a:xfrm>
            <a:off x="9296400" y="1371600"/>
            <a:ext cx="2829622" cy="3200400"/>
          </a:xfrm>
          <a:prstGeom prst="rect">
            <a:avLst/>
          </a:prstGeom>
        </p:spPr>
      </p:pic>
      <p:pic>
        <p:nvPicPr>
          <p:cNvPr id="6" name="Picture 5"/>
          <p:cNvPicPr>
            <a:picLocks noChangeAspect="1"/>
          </p:cNvPicPr>
          <p:nvPr/>
        </p:nvPicPr>
        <p:blipFill>
          <a:blip r:embed="rId3"/>
          <a:stretch>
            <a:fillRect/>
          </a:stretch>
        </p:blipFill>
        <p:spPr>
          <a:xfrm>
            <a:off x="0" y="872686"/>
            <a:ext cx="9144000" cy="3037924"/>
          </a:xfrm>
          <a:prstGeom prst="rect">
            <a:avLst/>
          </a:prstGeom>
        </p:spPr>
      </p:pic>
      <p:pic>
        <p:nvPicPr>
          <p:cNvPr id="7" name="Picture 6"/>
          <p:cNvPicPr>
            <a:picLocks noChangeAspect="1"/>
          </p:cNvPicPr>
          <p:nvPr/>
        </p:nvPicPr>
        <p:blipFill>
          <a:blip r:embed="rId4"/>
          <a:stretch>
            <a:fillRect/>
          </a:stretch>
        </p:blipFill>
        <p:spPr>
          <a:xfrm>
            <a:off x="4063394" y="3910610"/>
            <a:ext cx="4928206" cy="2449436"/>
          </a:xfrm>
          <a:prstGeom prst="rect">
            <a:avLst/>
          </a:prstGeom>
        </p:spPr>
      </p:pic>
      <p:pic>
        <p:nvPicPr>
          <p:cNvPr id="8" name="Picture 7"/>
          <p:cNvPicPr>
            <a:picLocks noChangeAspect="1"/>
          </p:cNvPicPr>
          <p:nvPr/>
        </p:nvPicPr>
        <p:blipFill>
          <a:blip r:embed="rId5"/>
          <a:stretch>
            <a:fillRect/>
          </a:stretch>
        </p:blipFill>
        <p:spPr>
          <a:xfrm>
            <a:off x="5634029" y="3744667"/>
            <a:ext cx="2441581" cy="399620"/>
          </a:xfrm>
          <a:prstGeom prst="rect">
            <a:avLst/>
          </a:prstGeom>
        </p:spPr>
      </p:pic>
      <p:pic>
        <p:nvPicPr>
          <p:cNvPr id="9" name="Picture 8"/>
          <p:cNvPicPr>
            <a:picLocks noChangeAspect="1"/>
          </p:cNvPicPr>
          <p:nvPr/>
        </p:nvPicPr>
        <p:blipFill>
          <a:blip r:embed="rId6"/>
          <a:stretch>
            <a:fillRect/>
          </a:stretch>
        </p:blipFill>
        <p:spPr>
          <a:xfrm>
            <a:off x="76200" y="3938832"/>
            <a:ext cx="4051037" cy="2284977"/>
          </a:xfrm>
          <a:prstGeom prst="rect">
            <a:avLst/>
          </a:prstGeom>
        </p:spPr>
      </p:pic>
      <p:pic>
        <p:nvPicPr>
          <p:cNvPr id="10" name="Picture 9"/>
          <p:cNvPicPr>
            <a:picLocks noChangeAspect="1"/>
          </p:cNvPicPr>
          <p:nvPr/>
        </p:nvPicPr>
        <p:blipFill>
          <a:blip r:embed="rId7"/>
          <a:stretch>
            <a:fillRect/>
          </a:stretch>
        </p:blipFill>
        <p:spPr>
          <a:xfrm>
            <a:off x="1103203" y="3727545"/>
            <a:ext cx="2289174" cy="394353"/>
          </a:xfrm>
          <a:prstGeom prst="rect">
            <a:avLst/>
          </a:prstGeom>
        </p:spPr>
      </p:pic>
    </p:spTree>
    <p:extLst>
      <p:ext uri="{BB962C8B-B14F-4D97-AF65-F5344CB8AC3E}">
        <p14:creationId xmlns:p14="http://schemas.microsoft.com/office/powerpoint/2010/main" val="7811335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5305E-C5B9-CAE6-6E5A-E977B96F742D}"/>
              </a:ext>
            </a:extLst>
          </p:cNvPr>
          <p:cNvSpPr>
            <a:spLocks noGrp="1"/>
          </p:cNvSpPr>
          <p:nvPr>
            <p:ph type="title"/>
          </p:nvPr>
        </p:nvSpPr>
        <p:spPr>
          <a:xfrm>
            <a:off x="835427" y="256521"/>
            <a:ext cx="10515600" cy="616165"/>
          </a:xfrm>
        </p:spPr>
        <p:txBody>
          <a:bodyPr/>
          <a:lstStyle/>
          <a:p>
            <a:r>
              <a:rPr lang="it-IT" sz="3200" dirty="0" smtClean="0"/>
              <a:t>Morbidity </a:t>
            </a:r>
            <a:r>
              <a:rPr lang="it-IT" sz="3200" dirty="0"/>
              <a:t>and costs attributable to PM</a:t>
            </a:r>
            <a:r>
              <a:rPr lang="it-IT" sz="3200" baseline="-25000" dirty="0"/>
              <a:t>2.5</a:t>
            </a:r>
            <a:endParaRPr lang="en-US" sz="3200" dirty="0"/>
          </a:p>
        </p:txBody>
      </p:sp>
      <p:sp>
        <p:nvSpPr>
          <p:cNvPr id="4" name="Rectangle 3"/>
          <p:cNvSpPr/>
          <p:nvPr/>
        </p:nvSpPr>
        <p:spPr>
          <a:xfrm>
            <a:off x="5181600" y="4800600"/>
            <a:ext cx="6858000" cy="769441"/>
          </a:xfrm>
          <a:prstGeom prst="rect">
            <a:avLst/>
          </a:prstGeom>
        </p:spPr>
        <p:txBody>
          <a:bodyPr wrap="square">
            <a:spAutoFit/>
          </a:bodyPr>
          <a:lstStyle/>
          <a:p>
            <a:pPr>
              <a:spcAft>
                <a:spcPts val="600"/>
              </a:spcAft>
            </a:pPr>
            <a:r>
              <a:rPr lang="en-US" sz="1100" dirty="0">
                <a:latin typeface="Arial" panose="020B0604020202020204" pitchFamily="34" charset="0"/>
                <a:cs typeface="Arial" panose="020B0604020202020204" pitchFamily="34" charset="0"/>
              </a:rPr>
              <a:t>HA CVD: Hospital admissions cardio-vascular diseases, HA RD: hospital admissions respiratory diseases, </a:t>
            </a:r>
            <a:r>
              <a:rPr lang="en-US" sz="1100" dirty="0" smtClean="0">
                <a:latin typeface="Arial" panose="020B0604020202020204" pitchFamily="34" charset="0"/>
                <a:cs typeface="Arial" panose="020B0604020202020204" pitchFamily="34" charset="0"/>
              </a:rPr>
              <a:t>CHR BR </a:t>
            </a:r>
            <a:r>
              <a:rPr lang="en-US" sz="1100" dirty="0">
                <a:latin typeface="Arial" panose="020B0604020202020204" pitchFamily="34" charset="0"/>
                <a:cs typeface="Arial" panose="020B0604020202020204" pitchFamily="34" charset="0"/>
              </a:rPr>
              <a:t>AD </a:t>
            </a:r>
            <a:r>
              <a:rPr lang="en-US" sz="1100" dirty="0" smtClean="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chronic bronchitis in adults, ASTH CHI: asthma in children, CVAD: cardiovascular </a:t>
            </a:r>
            <a:r>
              <a:rPr lang="en-US" sz="1100" dirty="0" smtClean="0">
                <a:latin typeface="Arial" panose="020B0604020202020204" pitchFamily="34" charset="0"/>
                <a:cs typeface="Arial" panose="020B0604020202020204" pitchFamily="34" charset="0"/>
              </a:rPr>
              <a:t>disease, </a:t>
            </a:r>
            <a:r>
              <a:rPr lang="en-US" sz="1100" dirty="0">
                <a:latin typeface="Arial" panose="020B0604020202020204" pitchFamily="34" charset="0"/>
                <a:cs typeface="Arial" panose="020B0604020202020204" pitchFamily="34" charset="0"/>
              </a:rPr>
              <a:t>DMT2: diabetes mellitus 2, </a:t>
            </a:r>
            <a:r>
              <a:rPr lang="en-US" sz="1100" dirty="0" smtClean="0">
                <a:latin typeface="Arial" panose="020B0604020202020204" pitchFamily="34" charset="0"/>
                <a:cs typeface="Arial" panose="020B0604020202020204" pitchFamily="34" charset="0"/>
              </a:rPr>
              <a:t>BR </a:t>
            </a:r>
            <a:r>
              <a:rPr lang="en-US" sz="1100" dirty="0">
                <a:latin typeface="Arial" panose="020B0604020202020204" pitchFamily="34" charset="0"/>
                <a:cs typeface="Arial" panose="020B0604020202020204" pitchFamily="34" charset="0"/>
              </a:rPr>
              <a:t>CHI: </a:t>
            </a:r>
            <a:r>
              <a:rPr lang="en-US" sz="1100" dirty="0" smtClean="0">
                <a:latin typeface="Arial" panose="020B0604020202020204" pitchFamily="34" charset="0"/>
                <a:cs typeface="Arial" panose="020B0604020202020204" pitchFamily="34" charset="0"/>
              </a:rPr>
              <a:t>bronchitis in </a:t>
            </a:r>
            <a:r>
              <a:rPr lang="en-US" sz="1100" dirty="0">
                <a:latin typeface="Arial" panose="020B0604020202020204" pitchFamily="34" charset="0"/>
                <a:cs typeface="Arial" panose="020B0604020202020204" pitchFamily="34" charset="0"/>
              </a:rPr>
              <a:t>children, </a:t>
            </a:r>
            <a:r>
              <a:rPr lang="en-US" sz="1100" dirty="0" smtClean="0">
                <a:latin typeface="Arial" panose="020B0604020202020204" pitchFamily="34" charset="0"/>
                <a:cs typeface="Arial" panose="020B0604020202020204" pitchFamily="34" charset="0"/>
              </a:rPr>
              <a:t>MI</a:t>
            </a:r>
            <a:r>
              <a:rPr lang="en-US" sz="1100" dirty="0">
                <a:latin typeface="Arial" panose="020B0604020202020204" pitchFamily="34" charset="0"/>
                <a:cs typeface="Arial" panose="020B0604020202020204" pitchFamily="34" charset="0"/>
              </a:rPr>
              <a:t>: myocardial infarction, COPD: </a:t>
            </a:r>
            <a:r>
              <a:rPr lang="en-US" sz="1100" dirty="0" smtClean="0">
                <a:latin typeface="Arial" panose="020B0604020202020204" pitchFamily="34" charset="0"/>
                <a:cs typeface="Arial" panose="020B0604020202020204" pitchFamily="34" charset="0"/>
              </a:rPr>
              <a:t>chronic obstructive </a:t>
            </a:r>
            <a:r>
              <a:rPr lang="en-US" sz="1100" dirty="0">
                <a:latin typeface="Arial" panose="020B0604020202020204" pitchFamily="34" charset="0"/>
                <a:cs typeface="Arial" panose="020B0604020202020204" pitchFamily="34" charset="0"/>
              </a:rPr>
              <a:t>pulmonary </a:t>
            </a:r>
            <a:r>
              <a:rPr lang="en-US" sz="1100" dirty="0" smtClean="0">
                <a:latin typeface="Arial" panose="020B0604020202020204" pitchFamily="34" charset="0"/>
                <a:cs typeface="Arial" panose="020B0604020202020204" pitchFamily="34" charset="0"/>
              </a:rPr>
              <a:t>disease, </a:t>
            </a:r>
            <a:r>
              <a:rPr lang="en-US" sz="1100" dirty="0">
                <a:latin typeface="Arial" panose="020B0604020202020204" pitchFamily="34" charset="0"/>
                <a:cs typeface="Arial" panose="020B0604020202020204" pitchFamily="34" charset="0"/>
              </a:rPr>
              <a:t>RAD: reduced activity days, WLD: working lost </a:t>
            </a:r>
            <a:r>
              <a:rPr lang="en-US" sz="1100" dirty="0" smtClean="0">
                <a:latin typeface="Arial" panose="020B0604020202020204" pitchFamily="34" charset="0"/>
                <a:cs typeface="Arial" panose="020B0604020202020204" pitchFamily="34" charset="0"/>
              </a:rPr>
              <a:t>days</a:t>
            </a:r>
            <a:r>
              <a:rPr lang="en-US" sz="1100" dirty="0">
                <a:latin typeface="Arial" panose="020B0604020202020204" pitchFamily="34" charset="0"/>
                <a:cs typeface="Arial" panose="020B0604020202020204" pitchFamily="34" charset="0"/>
              </a:rPr>
              <a:t>.</a:t>
            </a:r>
            <a:endParaRPr lang="en-US" sz="1100" dirty="0" smtClean="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2"/>
          <a:stretch>
            <a:fillRect/>
          </a:stretch>
        </p:blipFill>
        <p:spPr>
          <a:xfrm>
            <a:off x="6781800" y="1143000"/>
            <a:ext cx="3935230" cy="3208986"/>
          </a:xfrm>
          <a:prstGeom prst="rect">
            <a:avLst/>
          </a:prstGeom>
        </p:spPr>
      </p:pic>
      <p:pic>
        <p:nvPicPr>
          <p:cNvPr id="13" name="Picture 12"/>
          <p:cNvPicPr>
            <a:picLocks noChangeAspect="1"/>
          </p:cNvPicPr>
          <p:nvPr/>
        </p:nvPicPr>
        <p:blipFill>
          <a:blip r:embed="rId3"/>
          <a:stretch>
            <a:fillRect/>
          </a:stretch>
        </p:blipFill>
        <p:spPr>
          <a:xfrm>
            <a:off x="272517" y="767543"/>
            <a:ext cx="5512028" cy="2653560"/>
          </a:xfrm>
          <a:prstGeom prst="rect">
            <a:avLst/>
          </a:prstGeom>
        </p:spPr>
      </p:pic>
      <p:pic>
        <p:nvPicPr>
          <p:cNvPr id="14" name="Picture 13"/>
          <p:cNvPicPr>
            <a:picLocks noChangeAspect="1"/>
          </p:cNvPicPr>
          <p:nvPr/>
        </p:nvPicPr>
        <p:blipFill rotWithShape="1">
          <a:blip r:embed="rId4"/>
          <a:srcRect r="13704"/>
          <a:stretch/>
        </p:blipFill>
        <p:spPr>
          <a:xfrm>
            <a:off x="381000" y="3120184"/>
            <a:ext cx="4604283" cy="2656029"/>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5644313"/>
            <a:ext cx="12268200" cy="748683"/>
          </a:xfrm>
          <a:prstGeom prst="rect">
            <a:avLst/>
          </a:prstGeom>
        </p:spPr>
      </p:pic>
    </p:spTree>
    <p:extLst>
      <p:ext uri="{BB962C8B-B14F-4D97-AF65-F5344CB8AC3E}">
        <p14:creationId xmlns:p14="http://schemas.microsoft.com/office/powerpoint/2010/main" val="3141564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94d6b57-5ae1-4b8b-96a7-8c13d21f252f">
      <Terms xmlns="http://schemas.microsoft.com/office/infopath/2007/PartnerControls"/>
    </lcf76f155ced4ddcb4097134ff3c332f>
    <TaxCatchAll xmlns="3dcc4539-c857-48b7-b187-7d8e2d0e42e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499BCA53A52C84C94ED987D2CC104C3" ma:contentTypeVersion="15" ma:contentTypeDescription="Create a new document." ma:contentTypeScope="" ma:versionID="f366691771cadb2b6a4efef11ffa83be">
  <xsd:schema xmlns:xsd="http://www.w3.org/2001/XMLSchema" xmlns:xs="http://www.w3.org/2001/XMLSchema" xmlns:p="http://schemas.microsoft.com/office/2006/metadata/properties" xmlns:ns2="3dcc4539-c857-48b7-b187-7d8e2d0e42ee" xmlns:ns3="e94d6b57-5ae1-4b8b-96a7-8c13d21f252f" targetNamespace="http://schemas.microsoft.com/office/2006/metadata/properties" ma:root="true" ma:fieldsID="b49e3f788231273bcbf1ca325cda71a1" ns2:_="" ns3:_="">
    <xsd:import namespace="3dcc4539-c857-48b7-b187-7d8e2d0e42ee"/>
    <xsd:import namespace="e94d6b57-5ae1-4b8b-96a7-8c13d21f252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cc4539-c857-48b7-b187-7d8e2d0e42e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54f1fe52-3ad6-497d-87b7-b6652894c7be}" ma:internalName="TaxCatchAll" ma:showField="CatchAllData" ma:web="3dcc4539-c857-48b7-b187-7d8e2d0e42e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94d6b57-5ae1-4b8b-96a7-8c13d21f252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fca612b9-8f95-412d-8b56-48ed327205ce"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E6DE5C-5E13-4D8F-B704-2379C1A0BC24}">
  <ds:schemaRefs>
    <ds:schemaRef ds:uri="http://schemas.microsoft.com/sharepoint/v3/contenttype/forms"/>
  </ds:schemaRefs>
</ds:datastoreItem>
</file>

<file path=customXml/itemProps2.xml><?xml version="1.0" encoding="utf-8"?>
<ds:datastoreItem xmlns:ds="http://schemas.openxmlformats.org/officeDocument/2006/customXml" ds:itemID="{EF1A41FB-7B48-4736-A44C-960827E8E024}">
  <ds:schemaRefs>
    <ds:schemaRef ds:uri="http://schemas.microsoft.com/office/2006/metadata/properties"/>
    <ds:schemaRef ds:uri="http://schemas.microsoft.com/office/2006/documentManagement/types"/>
    <ds:schemaRef ds:uri="http://purl.org/dc/dcmitype/"/>
    <ds:schemaRef ds:uri="e94d6b57-5ae1-4b8b-96a7-8c13d21f252f"/>
    <ds:schemaRef ds:uri="http://purl.org/dc/elements/1.1/"/>
    <ds:schemaRef ds:uri="http://www.w3.org/XML/1998/namespace"/>
    <ds:schemaRef ds:uri="http://purl.org/dc/terms/"/>
    <ds:schemaRef ds:uri="3dcc4539-c857-48b7-b187-7d8e2d0e42ee"/>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44B390BB-D49B-4A98-ACD5-F3E1DB171B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cc4539-c857-48b7-b187-7d8e2d0e42ee"/>
    <ds:schemaRef ds:uri="e94d6b57-5ae1-4b8b-96a7-8c13d21f25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398</TotalTime>
  <Words>1113</Words>
  <Application>Microsoft Office PowerPoint</Application>
  <PresentationFormat>Widescreen</PresentationFormat>
  <Paragraphs>145</Paragraphs>
  <Slides>18</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18</vt:i4>
      </vt:variant>
    </vt:vector>
  </HeadingPairs>
  <TitlesOfParts>
    <vt:vector size="31" baseType="lpstr">
      <vt:lpstr>Aptos</vt:lpstr>
      <vt:lpstr>Aptos Display</vt:lpstr>
      <vt:lpstr>Arial</vt:lpstr>
      <vt:lpstr>Arial Narrow</vt:lpstr>
      <vt:lpstr>Arial Rounded MT Bold</vt:lpstr>
      <vt:lpstr>Bahnschrift Light SemiCondensed</vt:lpstr>
      <vt:lpstr>Calibri</vt:lpstr>
      <vt:lpstr>Cambria Math</vt:lpstr>
      <vt:lpstr>EC Square Sans Pro</vt:lpstr>
      <vt:lpstr>EC Square Sans Pro Medium</vt:lpstr>
      <vt:lpstr>Times New Roman</vt:lpstr>
      <vt:lpstr>Verdana</vt:lpstr>
      <vt:lpstr>Office Theme</vt:lpstr>
      <vt:lpstr>PowerPoint Presentation</vt:lpstr>
      <vt:lpstr>PowerPoint Presentation</vt:lpstr>
      <vt:lpstr>Introduction</vt:lpstr>
      <vt:lpstr>Monitoring sites and pollutants in 2019</vt:lpstr>
      <vt:lpstr>Health Impact Assessment (FASST* approach)</vt:lpstr>
      <vt:lpstr>Health cost (=benefit) estimation</vt:lpstr>
      <vt:lpstr>Mortality attributable to air pollution</vt:lpstr>
      <vt:lpstr>Costs (benefits) attributable to air pollution</vt:lpstr>
      <vt:lpstr>Morbidity and costs attributable to PM2.5</vt:lpstr>
      <vt:lpstr>Sources of PM2.5</vt:lpstr>
      <vt:lpstr>PM2.5: mortality rate compared with EU27</vt:lpstr>
      <vt:lpstr>Conclusions</vt:lpstr>
      <vt:lpstr>Thank you</vt:lpstr>
      <vt:lpstr>Health Impact Assessment (FASST* approach)</vt:lpstr>
      <vt:lpstr>Mortality and costs attributable to PM2.5</vt:lpstr>
      <vt:lpstr>PowerPoint Presentation</vt:lpstr>
      <vt:lpstr>PowerPoint Presentation</vt:lpstr>
      <vt:lpstr>Monitoring sites and pollutants in 2019</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CARVALHO DUMONT Patrick</dc:creator>
  <cp:lastModifiedBy> </cp:lastModifiedBy>
  <cp:revision>46</cp:revision>
  <dcterms:created xsi:type="dcterms:W3CDTF">2024-08-30T07:34:16Z</dcterms:created>
  <dcterms:modified xsi:type="dcterms:W3CDTF">2024-09-29T15:51:01Z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0x010100E499BCA53A52C84C94ED987D2CC104C3</vt:lpwstr>
  </property>
</Properties>
</file>